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2" r:id="rId4"/>
    <p:sldId id="263" r:id="rId5"/>
    <p:sldId id="264" r:id="rId6"/>
    <p:sldId id="265" r:id="rId7"/>
    <p:sldId id="266" r:id="rId8"/>
    <p:sldId id="267" r:id="rId9"/>
    <p:sldId id="283" r:id="rId10"/>
    <p:sldId id="284" r:id="rId11"/>
    <p:sldId id="268" r:id="rId12"/>
    <p:sldId id="269" r:id="rId13"/>
    <p:sldId id="270" r:id="rId14"/>
    <p:sldId id="271" r:id="rId15"/>
    <p:sldId id="272" r:id="rId16"/>
    <p:sldId id="273" r:id="rId17"/>
    <p:sldId id="274" r:id="rId18"/>
    <p:sldId id="275" r:id="rId19"/>
    <p:sldId id="276" r:id="rId20"/>
    <p:sldId id="280" r:id="rId21"/>
    <p:sldId id="281" r:id="rId22"/>
    <p:sldId id="282" r:id="rId23"/>
    <p:sldId id="277" r:id="rId24"/>
    <p:sldId id="278" r:id="rId25"/>
    <p:sldId id="279" r:id="rId26"/>
    <p:sldId id="25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274D1-CE2C-4E30-9109-761F5A994FCF}" type="datetimeFigureOut">
              <a:rPr lang="en-AU" smtClean="0"/>
              <a:pPr/>
              <a:t>5/10/2021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FE478-EC08-4277-9216-18D0410B80CE}"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pPr/>
              <a:t>3</a:t>
            </a:fld>
            <a:endParaRPr lang="en-US"/>
          </a:p>
        </p:txBody>
      </p:sp>
    </p:spTree>
    <p:extLst>
      <p:ext uri="{BB962C8B-B14F-4D97-AF65-F5344CB8AC3E}">
        <p14:creationId xmlns="" xmlns:p14="http://schemas.microsoft.com/office/powerpoint/2010/main" val="290931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17</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18</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19</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20</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21</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23</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24</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25</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7</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8</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11</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12</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13</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14</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15</a:t>
            </a:fld>
            <a:endParaRPr lang="en-US"/>
          </a:p>
        </p:txBody>
      </p:sp>
    </p:spTree>
    <p:extLst>
      <p:ext uri="{BB962C8B-B14F-4D97-AF65-F5344CB8AC3E}">
        <p14:creationId xmlns="" xmlns:p14="http://schemas.microsoft.com/office/powerpoint/2010/main" val="426582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require more than one slide</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16</a:t>
            </a:fld>
            <a:endParaRPr lang="en-US"/>
          </a:p>
        </p:txBody>
      </p:sp>
    </p:spTree>
    <p:extLst>
      <p:ext uri="{BB962C8B-B14F-4D97-AF65-F5344CB8AC3E}">
        <p14:creationId xmlns="" xmlns:p14="http://schemas.microsoft.com/office/powerpoint/2010/main" val="426582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10/5/2021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smh.com.au/link/follow-20170101-p57h59" TargetMode="External"/><Relationship Id="rId2" Type="http://schemas.openxmlformats.org/officeDocument/2006/relationships/hyperlink" Target="https://www.smh.com.au/link/follow-20170101-p58unh" TargetMode="External"/><Relationship Id="rId1" Type="http://schemas.openxmlformats.org/officeDocument/2006/relationships/slideLayout" Target="../slideLayouts/slideLayout2.xml"/><Relationship Id="rId4" Type="http://schemas.openxmlformats.org/officeDocument/2006/relationships/hyperlink" Target="https://www.smh.com.au/link/follow-20170101-p57k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229200"/>
            <a:ext cx="8964488" cy="1143000"/>
          </a:xfrm>
        </p:spPr>
        <p:txBody>
          <a:bodyPr>
            <a:normAutofit fontScale="90000"/>
          </a:bodyPr>
          <a:lstStyle/>
          <a:p>
            <a:pPr fontAlgn="base"/>
            <a:r>
              <a:rPr lang="en-AU" b="1" dirty="0" smtClean="0"/>
              <a:t>SMSF &amp; Crypto Currency - Good or Bad ! Don't Care - But how do I audit them?</a:t>
            </a:r>
            <a:endParaRPr lang="en-AU" b="1" dirty="0"/>
          </a:p>
        </p:txBody>
      </p:sp>
      <p:sp>
        <p:nvSpPr>
          <p:cNvPr id="3" name="Subtitle 3"/>
          <p:cNvSpPr>
            <a:spLocks noGrp="1"/>
          </p:cNvSpPr>
          <p:nvPr>
            <p:ph type="subTitle" idx="1"/>
          </p:nvPr>
        </p:nvSpPr>
        <p:spPr>
          <a:xfrm>
            <a:off x="395536" y="3068960"/>
            <a:ext cx="2843808" cy="720080"/>
          </a:xfrm>
        </p:spPr>
        <p:txBody>
          <a:bodyPr>
            <a:normAutofit fontScale="62500" lnSpcReduction="20000"/>
          </a:bodyPr>
          <a:lstStyle/>
          <a:p>
            <a:r>
              <a:rPr lang="en-US" dirty="0" smtClean="0"/>
              <a:t>Manoj Abichandani </a:t>
            </a:r>
            <a:r>
              <a:rPr lang="en-US" dirty="0" smtClean="0"/>
              <a:t> </a:t>
            </a:r>
            <a:r>
              <a:rPr lang="en-US" dirty="0" smtClean="0"/>
              <a:t>SMSF Specialist (UNSW)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AU" sz="2800" dirty="0" smtClean="0"/>
              <a:t>Level playing field</a:t>
            </a:r>
            <a:endParaRPr lang="en-AU" sz="2800" dirty="0"/>
          </a:p>
        </p:txBody>
      </p:sp>
      <p:sp>
        <p:nvSpPr>
          <p:cNvPr id="4" name="Rectangle 3"/>
          <p:cNvSpPr/>
          <p:nvPr/>
        </p:nvSpPr>
        <p:spPr>
          <a:xfrm>
            <a:off x="755576" y="1268760"/>
            <a:ext cx="208823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t>Promoters of crypto assets today see themselves as disrupters of the establishment</a:t>
            </a:r>
            <a:endParaRPr lang="en-AU" sz="2000" dirty="0"/>
          </a:p>
        </p:txBody>
      </p:sp>
      <p:sp>
        <p:nvSpPr>
          <p:cNvPr id="6" name="Rectangle 5"/>
          <p:cNvSpPr/>
          <p:nvPr/>
        </p:nvSpPr>
        <p:spPr>
          <a:xfrm>
            <a:off x="5868144" y="1268760"/>
            <a:ext cx="2088232" cy="36724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2000" dirty="0" smtClean="0"/>
              <a:t>Establishment sees digital currencies and the block chain technologies that underpin them as a pathway to a more efficient, innovative and inclusive financial system</a:t>
            </a:r>
            <a:endParaRPr lang="en-AU" sz="2000" dirty="0"/>
          </a:p>
        </p:txBody>
      </p:sp>
      <p:sp>
        <p:nvSpPr>
          <p:cNvPr id="7" name="Rectangle 6"/>
          <p:cNvSpPr/>
          <p:nvPr/>
        </p:nvSpPr>
        <p:spPr>
          <a:xfrm>
            <a:off x="683568" y="5085184"/>
            <a:ext cx="7272808" cy="923330"/>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smtClean="0"/>
              <a:t>Role of existing institutions and the extent to which privately-issued crypto assets should be allowed to exist and, if they are allowed, how they are regulated – will be important.</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What is Crypto currency…</a:t>
            </a:r>
            <a:endParaRPr lang="en-US" sz="2800" dirty="0"/>
          </a:p>
        </p:txBody>
      </p:sp>
      <p:sp>
        <p:nvSpPr>
          <p:cNvPr id="3" name="Content Placeholder 2"/>
          <p:cNvSpPr>
            <a:spLocks noGrp="1"/>
          </p:cNvSpPr>
          <p:nvPr>
            <p:ph idx="1"/>
          </p:nvPr>
        </p:nvSpPr>
        <p:spPr>
          <a:xfrm>
            <a:off x="827584" y="1412776"/>
            <a:ext cx="7632848" cy="4419600"/>
          </a:xfrm>
        </p:spPr>
        <p:txBody>
          <a:bodyPr>
            <a:normAutofit/>
          </a:bodyPr>
          <a:lstStyle/>
          <a:p>
            <a:pPr marL="777240" lvl="1" indent="-457200"/>
            <a:r>
              <a:rPr lang="en-AU" sz="2000" dirty="0" smtClean="0"/>
              <a:t>Future of Money – What can you buy with </a:t>
            </a:r>
            <a:r>
              <a:rPr lang="en-AU" sz="2000" dirty="0" err="1" smtClean="0"/>
              <a:t>Bitcoin</a:t>
            </a:r>
            <a:r>
              <a:rPr lang="en-AU" sz="2000" dirty="0" smtClean="0"/>
              <a:t> ?</a:t>
            </a:r>
          </a:p>
          <a:p>
            <a:pPr marL="777240" lvl="1" indent="-457200"/>
            <a:r>
              <a:rPr lang="en-AU" sz="2000" dirty="0" smtClean="0"/>
              <a:t>Or is it an Investment ?</a:t>
            </a:r>
          </a:p>
          <a:p>
            <a:pPr marL="777240" lvl="1" indent="-457200"/>
            <a:r>
              <a:rPr lang="en-AU" sz="2000" dirty="0" err="1" smtClean="0"/>
              <a:t>Ponzi</a:t>
            </a:r>
            <a:r>
              <a:rPr lang="en-AU" sz="2000" dirty="0" smtClean="0"/>
              <a:t> Scheme – a bubble</a:t>
            </a:r>
          </a:p>
          <a:p>
            <a:pPr marL="777240" lvl="1" indent="-457200"/>
            <a:r>
              <a:rPr lang="en-AU" sz="2000" dirty="0" smtClean="0"/>
              <a:t>Rise of Crypto after GFC</a:t>
            </a:r>
          </a:p>
          <a:p>
            <a:pPr marL="777240" lvl="1" indent="-457200"/>
            <a:r>
              <a:rPr lang="en-AU" sz="2000" dirty="0" smtClean="0"/>
              <a:t>Developed anonymously, Decentralised – Block chain – Publically viewable ledger</a:t>
            </a:r>
          </a:p>
          <a:p>
            <a:pPr marL="777240" lvl="1" indent="-457200"/>
            <a:r>
              <a:rPr lang="en-AU" sz="2000" dirty="0" smtClean="0"/>
              <a:t>Limited in supply (Only 21 Million Coins) and Marketed as digital gold</a:t>
            </a:r>
          </a:p>
          <a:p>
            <a:pPr marL="777240" lvl="1" indent="-457200"/>
            <a:r>
              <a:rPr lang="en-AU" sz="2000" dirty="0" smtClean="0"/>
              <a:t>Market capitalisation of nearly US$2 Trillion</a:t>
            </a:r>
          </a:p>
          <a:p>
            <a:pPr marL="777240" lvl="1" indent="-457200">
              <a:buNone/>
            </a:pPr>
            <a:endParaRPr lang="en-AU" sz="2000" dirty="0" smtClean="0"/>
          </a:p>
          <a:p>
            <a:pPr marL="777240" lvl="1" indent="-457200">
              <a:buNone/>
            </a:pPr>
            <a:r>
              <a:rPr lang="en-AU" sz="2000" dirty="0" smtClean="0"/>
              <a:t>Generated Life changing profits for many….</a:t>
            </a:r>
          </a:p>
          <a:p>
            <a:pPr marL="777240" lvl="1" indent="-457200">
              <a:buNone/>
            </a:pPr>
            <a:endParaRPr lang="en-AU" sz="2400" dirty="0" smtClean="0"/>
          </a:p>
          <a:p>
            <a:pPr marL="777240" lvl="1" indent="-457200">
              <a:buNone/>
            </a:pPr>
            <a:endParaRPr lang="en-AU" sz="2400" dirty="0" smtClean="0"/>
          </a:p>
          <a:p>
            <a:pPr marL="777240" lvl="1" indent="-457200"/>
            <a:endParaRPr lang="en-AU" sz="2400" dirty="0" smtClean="0"/>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b="1" dirty="0" smtClean="0"/>
              <a:t>Block Chain - </a:t>
            </a:r>
            <a:r>
              <a:rPr lang="en-AU" sz="2800" dirty="0" smtClean="0"/>
              <a:t>Satoshi </a:t>
            </a:r>
            <a:r>
              <a:rPr lang="en-AU" sz="2800" dirty="0" err="1" smtClean="0"/>
              <a:t>Nakamoto</a:t>
            </a:r>
            <a:endParaRPr lang="en-US" sz="2800" b="1" dirty="0"/>
          </a:p>
        </p:txBody>
      </p:sp>
      <p:sp>
        <p:nvSpPr>
          <p:cNvPr id="3" name="Content Placeholder 2"/>
          <p:cNvSpPr>
            <a:spLocks noGrp="1"/>
          </p:cNvSpPr>
          <p:nvPr>
            <p:ph idx="1"/>
          </p:nvPr>
        </p:nvSpPr>
        <p:spPr>
          <a:xfrm>
            <a:off x="857250" y="1295400"/>
            <a:ext cx="7132320" cy="4419600"/>
          </a:xfrm>
        </p:spPr>
        <p:txBody>
          <a:bodyPr>
            <a:normAutofit fontScale="92500" lnSpcReduction="10000"/>
          </a:bodyPr>
          <a:lstStyle/>
          <a:p>
            <a:pPr marL="777240" lvl="1" indent="-457200">
              <a:buNone/>
            </a:pPr>
            <a:endParaRPr lang="en-AU" sz="2400" dirty="0" smtClean="0"/>
          </a:p>
          <a:p>
            <a:pPr marL="777240" lvl="1" indent="-457200"/>
            <a:r>
              <a:rPr lang="en-AU" sz="2400" dirty="0" smtClean="0"/>
              <a:t>Like Google Drive – all users see the same data – but excel sheet is in  millions of data centres – updated on real time – Saved in Blocks – Block chain</a:t>
            </a:r>
          </a:p>
          <a:p>
            <a:pPr marL="777240" lvl="1" indent="-457200"/>
            <a:r>
              <a:rPr lang="en-AU" sz="2400" dirty="0" smtClean="0"/>
              <a:t>All updates are in real time – identical data on all computers</a:t>
            </a:r>
          </a:p>
          <a:p>
            <a:pPr marL="777240" lvl="1" indent="-457200"/>
            <a:r>
              <a:rPr lang="en-AU" sz="2400" dirty="0" smtClean="0"/>
              <a:t>A mass-distributed, single and identical public ledger</a:t>
            </a:r>
          </a:p>
          <a:p>
            <a:pPr marL="777240" lvl="1" indent="-457200"/>
            <a:r>
              <a:rPr lang="en-AU" sz="2400" dirty="0" smtClean="0"/>
              <a:t>Transactions are incorruptible and irreversible – saved in Blocks</a:t>
            </a:r>
          </a:p>
          <a:p>
            <a:pPr marL="777240" lvl="1" indent="-457200"/>
            <a:r>
              <a:rPr lang="en-AU" sz="2400" dirty="0" smtClean="0"/>
              <a:t>Transactions are grouped and added to the public ledger in blocks (every 10 minutes – time stamping)</a:t>
            </a:r>
          </a:p>
          <a:p>
            <a:pPr marL="777240" lvl="1" indent="-457200"/>
            <a:r>
              <a:rPr lang="en-AU" sz="2400" dirty="0" smtClean="0"/>
              <a:t>Blocks cannot be controlled by any single entity </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132320" cy="710184"/>
          </a:xfrm>
        </p:spPr>
        <p:txBody>
          <a:bodyPr>
            <a:normAutofit/>
          </a:bodyPr>
          <a:lstStyle/>
          <a:p>
            <a:pPr algn="l"/>
            <a:r>
              <a:rPr lang="en-US" sz="2800" dirty="0" smtClean="0"/>
              <a:t>How to Transact in Crypto</a:t>
            </a:r>
            <a:endParaRPr lang="en-US" sz="2800" dirty="0"/>
          </a:p>
        </p:txBody>
      </p:sp>
      <p:sp>
        <p:nvSpPr>
          <p:cNvPr id="3" name="Content Placeholder 2"/>
          <p:cNvSpPr>
            <a:spLocks noGrp="1"/>
          </p:cNvSpPr>
          <p:nvPr>
            <p:ph idx="1"/>
          </p:nvPr>
        </p:nvSpPr>
        <p:spPr>
          <a:xfrm>
            <a:off x="857250" y="1295400"/>
            <a:ext cx="7387158" cy="5562600"/>
          </a:xfrm>
        </p:spPr>
        <p:txBody>
          <a:bodyPr>
            <a:normAutofit fontScale="70000" lnSpcReduction="20000"/>
          </a:bodyPr>
          <a:lstStyle/>
          <a:p>
            <a:pPr marL="777240" lvl="1" indent="-457200">
              <a:spcBef>
                <a:spcPts val="1200"/>
              </a:spcBef>
              <a:buFont typeface="+mj-lt"/>
              <a:buAutoNum type="arabicPeriod"/>
            </a:pPr>
            <a:r>
              <a:rPr lang="en-AU" sz="2600" dirty="0" smtClean="0"/>
              <a:t>You need a Wallet</a:t>
            </a:r>
          </a:p>
          <a:p>
            <a:pPr marL="777240" lvl="1" indent="-457200">
              <a:spcBef>
                <a:spcPts val="1200"/>
              </a:spcBef>
              <a:buFont typeface="+mj-lt"/>
              <a:buAutoNum type="arabicPeriod"/>
            </a:pPr>
            <a:r>
              <a:rPr lang="en-AU" sz="2600" dirty="0" smtClean="0"/>
              <a:t>Wallet is a software program</a:t>
            </a:r>
          </a:p>
          <a:p>
            <a:pPr marL="777240" lvl="1" indent="-457200">
              <a:spcBef>
                <a:spcPts val="1200"/>
              </a:spcBef>
              <a:buFont typeface="+mj-lt"/>
              <a:buAutoNum type="arabicPeriod"/>
            </a:pPr>
            <a:r>
              <a:rPr lang="en-AU" sz="2600" dirty="0" smtClean="0"/>
              <a:t>You can download this program and have a wallet</a:t>
            </a:r>
          </a:p>
          <a:p>
            <a:pPr marL="777240" lvl="1" indent="-457200">
              <a:spcBef>
                <a:spcPts val="1200"/>
              </a:spcBef>
              <a:buFont typeface="+mj-lt"/>
              <a:buAutoNum type="arabicPeriod"/>
            </a:pPr>
            <a:r>
              <a:rPr lang="en-AU" sz="2600" dirty="0" smtClean="0"/>
              <a:t>Wallet has your “Public Key” and “Private Key”</a:t>
            </a:r>
          </a:p>
          <a:p>
            <a:pPr marL="777240" lvl="1" indent="-457200">
              <a:spcBef>
                <a:spcPts val="1200"/>
              </a:spcBef>
              <a:buFont typeface="+mj-lt"/>
              <a:buAutoNum type="arabicPeriod"/>
            </a:pPr>
            <a:r>
              <a:rPr lang="en-AU" sz="2600" dirty="0" smtClean="0"/>
              <a:t>Public Key – Receive    Private Key – Pay</a:t>
            </a:r>
          </a:p>
          <a:p>
            <a:pPr marL="777240" lvl="1" indent="-457200">
              <a:spcBef>
                <a:spcPts val="1200"/>
              </a:spcBef>
              <a:buFont typeface="+mj-lt"/>
              <a:buAutoNum type="arabicPeriod"/>
            </a:pPr>
            <a:r>
              <a:rPr lang="en-AU" sz="2600" dirty="0" smtClean="0"/>
              <a:t>Both Keys are digitally related</a:t>
            </a:r>
          </a:p>
          <a:p>
            <a:pPr marL="777240" lvl="1" indent="-457200">
              <a:spcBef>
                <a:spcPts val="1200"/>
              </a:spcBef>
              <a:buFont typeface="+mj-lt"/>
              <a:buAutoNum type="arabicPeriod"/>
            </a:pPr>
            <a:r>
              <a:rPr lang="en-AU" sz="2600" dirty="0" smtClean="0"/>
              <a:t>Private Key can be transformed to Public Key – but reverse is impossible</a:t>
            </a:r>
          </a:p>
          <a:p>
            <a:pPr marL="777240" lvl="1" indent="-457200">
              <a:spcBef>
                <a:spcPts val="1200"/>
              </a:spcBef>
              <a:buFont typeface="+mj-lt"/>
              <a:buAutoNum type="arabicPeriod"/>
            </a:pPr>
            <a:r>
              <a:rPr lang="en-AU" sz="2600" dirty="0" smtClean="0"/>
              <a:t>Address is a short version of the public key</a:t>
            </a:r>
          </a:p>
          <a:p>
            <a:pPr marL="777240" lvl="1" indent="-457200">
              <a:spcBef>
                <a:spcPts val="1200"/>
              </a:spcBef>
              <a:buFont typeface="+mj-lt"/>
              <a:buAutoNum type="arabicPeriod"/>
            </a:pPr>
            <a:r>
              <a:rPr lang="en-AU" sz="2600" dirty="0" smtClean="0"/>
              <a:t>Every time you receive – a new address is created in your wallet</a:t>
            </a:r>
          </a:p>
          <a:p>
            <a:pPr marL="777240" lvl="1" indent="-457200">
              <a:spcBef>
                <a:spcPts val="1200"/>
              </a:spcBef>
              <a:buFont typeface="+mj-lt"/>
              <a:buAutoNum type="arabicPeriod"/>
            </a:pPr>
            <a:r>
              <a:rPr lang="en-AU" sz="2600" dirty="0" smtClean="0"/>
              <a:t>Private Key is like your password</a:t>
            </a:r>
          </a:p>
          <a:p>
            <a:pPr marL="777240" lvl="1" indent="-457200">
              <a:spcBef>
                <a:spcPts val="1200"/>
              </a:spcBef>
              <a:buFont typeface="+mj-lt"/>
              <a:buAutoNum type="arabicPeriod"/>
            </a:pPr>
            <a:r>
              <a:rPr lang="en-AU" sz="2600" dirty="0" smtClean="0"/>
              <a:t>wallet also keeps track of the transactions made, with time stamps on each transaction</a:t>
            </a:r>
          </a:p>
          <a:p>
            <a:pPr marL="777240" lvl="1" indent="-457200">
              <a:spcBef>
                <a:spcPts val="1200"/>
              </a:spcBef>
            </a:pPr>
            <a:endParaRPr lang="en-AU" sz="2600" dirty="0" smtClean="0"/>
          </a:p>
          <a:p>
            <a:pPr marL="777240" lvl="1" indent="-457200">
              <a:spcBef>
                <a:spcPts val="1200"/>
              </a:spcBef>
              <a:buNone/>
            </a:pPr>
            <a:r>
              <a:rPr lang="en-AU" sz="2600" dirty="0" smtClean="0"/>
              <a:t>9ACHNa6Q4Jz2uvNExL497mE43ikXhwF6kZm</a:t>
            </a:r>
          </a:p>
          <a:p>
            <a:pPr marL="777240" lvl="1" indent="-457200"/>
            <a:endParaRPr lang="en-AU" sz="2400" dirty="0" smtClean="0"/>
          </a:p>
          <a:p>
            <a:pPr marL="777240" lvl="1" indent="-457200"/>
            <a:endParaRPr lang="en-AU" sz="2400" dirty="0" smtClean="0"/>
          </a:p>
          <a:p>
            <a:pPr marL="777240" lvl="1" indent="-457200"/>
            <a:endParaRPr lang="en-AU" sz="2400" dirty="0" smtClean="0"/>
          </a:p>
          <a:p>
            <a:pPr marL="777240" lvl="1" indent="-457200">
              <a:buNone/>
            </a:pPr>
            <a:endParaRPr lang="en-AU" dirty="0" smtClean="0"/>
          </a:p>
          <a:p>
            <a:pPr marL="0" indent="0">
              <a:buNone/>
            </a:pPr>
            <a:endParaRPr lang="en-US" dirty="0" smtClean="0"/>
          </a:p>
        </p:txBody>
      </p:sp>
      <p:pic>
        <p:nvPicPr>
          <p:cNvPr id="6" name="Picture 5" descr="ATO issues fresh caution on cryptocurrency"/>
          <p:cNvPicPr/>
          <p:nvPr/>
        </p:nvPicPr>
        <p:blipFill>
          <a:blip r:embed="rId3" cstate="print"/>
          <a:srcRect/>
          <a:stretch>
            <a:fillRect/>
          </a:stretch>
        </p:blipFill>
        <p:spPr bwMode="auto">
          <a:xfrm>
            <a:off x="7236296" y="1196752"/>
            <a:ext cx="1671791" cy="1368152"/>
          </a:xfrm>
          <a:prstGeom prst="rect">
            <a:avLst/>
          </a:prstGeom>
          <a:noFill/>
          <a:ln w="9525">
            <a:noFill/>
            <a:miter lim="800000"/>
            <a:headEnd/>
            <a:tailEnd/>
          </a:ln>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Issues with Crypto currency</a:t>
            </a:r>
            <a:endParaRPr lang="en-US" sz="2800" dirty="0"/>
          </a:p>
        </p:txBody>
      </p:sp>
      <p:sp>
        <p:nvSpPr>
          <p:cNvPr id="3" name="Content Placeholder 2"/>
          <p:cNvSpPr>
            <a:spLocks noGrp="1"/>
          </p:cNvSpPr>
          <p:nvPr>
            <p:ph idx="1"/>
          </p:nvPr>
        </p:nvSpPr>
        <p:spPr>
          <a:xfrm>
            <a:off x="857250" y="1295400"/>
            <a:ext cx="7132320" cy="4419600"/>
          </a:xfrm>
        </p:spPr>
        <p:txBody>
          <a:bodyPr>
            <a:normAutofit fontScale="85000" lnSpcReduction="10000"/>
          </a:bodyPr>
          <a:lstStyle/>
          <a:p>
            <a:pPr marL="777240" lvl="1" indent="-457200"/>
            <a:r>
              <a:rPr lang="en-AU" sz="2400" dirty="0" smtClean="0"/>
              <a:t>FOMO</a:t>
            </a:r>
          </a:p>
          <a:p>
            <a:pPr marL="777240" lvl="1" indent="-457200"/>
            <a:r>
              <a:rPr lang="en-AU" sz="2400" dirty="0" smtClean="0"/>
              <a:t>Speculation of the highest order</a:t>
            </a:r>
          </a:p>
          <a:p>
            <a:pPr marL="777240" lvl="1" indent="-457200"/>
            <a:r>
              <a:rPr lang="en-AU" sz="2400" dirty="0" smtClean="0"/>
              <a:t>Governance and regulatory issues with exchanges</a:t>
            </a:r>
          </a:p>
          <a:p>
            <a:pPr marL="777240" lvl="1" indent="-457200"/>
            <a:r>
              <a:rPr lang="en-AU" sz="2400" dirty="0" smtClean="0"/>
              <a:t>Exchanges like “</a:t>
            </a:r>
            <a:r>
              <a:rPr lang="en-AU" sz="2400" dirty="0" err="1" smtClean="0"/>
              <a:t>Coinbase</a:t>
            </a:r>
            <a:r>
              <a:rPr lang="en-AU" sz="2400" dirty="0" smtClean="0"/>
              <a:t>” has over 30 Million accounts</a:t>
            </a:r>
          </a:p>
          <a:p>
            <a:pPr marL="777240" lvl="1" indent="-457200"/>
            <a:r>
              <a:rPr lang="en-AU" sz="2400" dirty="0" smtClean="0"/>
              <a:t>Stories of exponential profits</a:t>
            </a:r>
          </a:p>
          <a:p>
            <a:pPr marL="777240" lvl="1" indent="-457200"/>
            <a:r>
              <a:rPr lang="en-AU" sz="2400" dirty="0" smtClean="0"/>
              <a:t>Lack of trust people have in Society – Politicians / Banks / financial Leaders – aftermath of Royal Commission</a:t>
            </a:r>
          </a:p>
          <a:p>
            <a:pPr marL="777240" lvl="1" indent="-457200"/>
            <a:r>
              <a:rPr lang="en-AU" sz="2400" dirty="0" smtClean="0"/>
              <a:t>Crypto currency exists outside the financial system</a:t>
            </a:r>
          </a:p>
          <a:p>
            <a:pPr marL="777240" lvl="1" indent="-457200"/>
            <a:r>
              <a:rPr lang="en-AU" sz="2400" dirty="0" smtClean="0"/>
              <a:t>All warnings are from mainstream finance community</a:t>
            </a:r>
          </a:p>
          <a:p>
            <a:pPr marL="777240" lvl="1" indent="-457200"/>
            <a:endParaRPr lang="en-AU" sz="2400" dirty="0" smtClean="0"/>
          </a:p>
          <a:p>
            <a:pPr marL="777240" lvl="1" indent="-457200">
              <a:buNone/>
            </a:pPr>
            <a:r>
              <a:rPr lang="en-AU" sz="2400" b="1" dirty="0" smtClean="0"/>
              <a:t>Value: </a:t>
            </a:r>
            <a:r>
              <a:rPr lang="en-AU" sz="2400" dirty="0" smtClean="0"/>
              <a:t>A Da Vinci Painting was sold for $450 Million in November 2017</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pic>
        <p:nvPicPr>
          <p:cNvPr id="6" name="Picture 5" descr="https://www.smsfadviser.com/images/Feature-Articles/cryptocurrencies-bitcoin-by-getty.jpeg"/>
          <p:cNvPicPr/>
          <p:nvPr/>
        </p:nvPicPr>
        <p:blipFill>
          <a:blip r:embed="rId5" cstate="print"/>
          <a:srcRect/>
          <a:stretch>
            <a:fillRect/>
          </a:stretch>
        </p:blipFill>
        <p:spPr bwMode="auto">
          <a:xfrm>
            <a:off x="7956376" y="404663"/>
            <a:ext cx="1022603" cy="1080121"/>
          </a:xfrm>
          <a:prstGeom prst="rect">
            <a:avLst/>
          </a:prstGeom>
          <a:noFill/>
          <a:ln w="9525">
            <a:noFill/>
            <a:miter lim="800000"/>
            <a:headEnd/>
            <a:tailEnd/>
          </a:ln>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Crypto currency in your SMSF</a:t>
            </a:r>
            <a:endParaRPr lang="en-US" sz="2800" dirty="0"/>
          </a:p>
        </p:txBody>
      </p:sp>
      <p:sp>
        <p:nvSpPr>
          <p:cNvPr id="3" name="Content Placeholder 2"/>
          <p:cNvSpPr>
            <a:spLocks noGrp="1"/>
          </p:cNvSpPr>
          <p:nvPr>
            <p:ph idx="1"/>
          </p:nvPr>
        </p:nvSpPr>
        <p:spPr>
          <a:xfrm>
            <a:off x="857250" y="1295400"/>
            <a:ext cx="7531174" cy="4419600"/>
          </a:xfrm>
        </p:spPr>
        <p:txBody>
          <a:bodyPr>
            <a:normAutofit/>
          </a:bodyPr>
          <a:lstStyle/>
          <a:p>
            <a:pPr marL="777240" lvl="1" indent="-457200">
              <a:buNone/>
            </a:pPr>
            <a:endParaRPr lang="en-AU" sz="2400" dirty="0" smtClean="0"/>
          </a:p>
          <a:p>
            <a:pPr marL="777240" lvl="1" indent="-457200">
              <a:spcBef>
                <a:spcPts val="1200"/>
              </a:spcBef>
            </a:pPr>
            <a:r>
              <a:rPr lang="en-AU" sz="2000" dirty="0" smtClean="0"/>
              <a:t>Diversification – Investment Strategy – Prudent Trustees</a:t>
            </a:r>
          </a:p>
          <a:p>
            <a:pPr marL="777240" lvl="1" indent="-457200">
              <a:spcBef>
                <a:spcPts val="1200"/>
              </a:spcBef>
            </a:pPr>
            <a:r>
              <a:rPr lang="en-AU" sz="2000" dirty="0" smtClean="0"/>
              <a:t>“Crypto Storage Accounts”  - with a certificate are replacing “Digital Wallets” </a:t>
            </a:r>
          </a:p>
          <a:p>
            <a:pPr marL="777240" lvl="1" indent="-457200">
              <a:spcBef>
                <a:spcPts val="1200"/>
              </a:spcBef>
            </a:pPr>
            <a:r>
              <a:rPr lang="en-AU" sz="2000" dirty="0" smtClean="0"/>
              <a:t>Agents / brokers issue Invoices in the name of the Trustees – details of the digital wallet address</a:t>
            </a:r>
          </a:p>
          <a:p>
            <a:pPr marL="777240" lvl="1" indent="-457200">
              <a:spcBef>
                <a:spcPts val="1200"/>
              </a:spcBef>
            </a:pPr>
            <a:r>
              <a:rPr lang="en-AU" sz="2000" dirty="0" smtClean="0"/>
              <a:t>Auditors can search the address – obtain ledger transactions on Quantity as on 30</a:t>
            </a:r>
            <a:r>
              <a:rPr lang="en-AU" sz="2000" baseline="30000" dirty="0" smtClean="0"/>
              <a:t>th</a:t>
            </a:r>
            <a:r>
              <a:rPr lang="en-AU" sz="2000" dirty="0" smtClean="0"/>
              <a:t> June </a:t>
            </a:r>
          </a:p>
          <a:p>
            <a:pPr marL="777240" lvl="1" indent="-457200">
              <a:spcBef>
                <a:spcPts val="1200"/>
              </a:spcBef>
            </a:pPr>
            <a:r>
              <a:rPr lang="en-AU" sz="2000" dirty="0" smtClean="0"/>
              <a:t>Market Price as on 30</a:t>
            </a:r>
            <a:r>
              <a:rPr lang="en-AU" sz="2000" baseline="30000" dirty="0" smtClean="0"/>
              <a:t>th</a:t>
            </a:r>
            <a:r>
              <a:rPr lang="en-AU" sz="2000" dirty="0" smtClean="0"/>
              <a:t> June 2021 will be the market value (What about price on date of audit  - Subsequent events)</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Valuation of Crypto currency</a:t>
            </a:r>
            <a:r>
              <a:rPr lang="en-US" sz="4000" b="1" dirty="0" smtClean="0"/>
              <a:t>	</a:t>
            </a:r>
            <a:endParaRPr lang="en-US" sz="4000" b="1" dirty="0"/>
          </a:p>
        </p:txBody>
      </p:sp>
      <p:sp>
        <p:nvSpPr>
          <p:cNvPr id="3" name="Content Placeholder 2"/>
          <p:cNvSpPr>
            <a:spLocks noGrp="1"/>
          </p:cNvSpPr>
          <p:nvPr>
            <p:ph idx="1"/>
          </p:nvPr>
        </p:nvSpPr>
        <p:spPr>
          <a:xfrm>
            <a:off x="857250" y="1295400"/>
            <a:ext cx="7132320" cy="4419600"/>
          </a:xfrm>
        </p:spPr>
        <p:txBody>
          <a:bodyPr>
            <a:normAutofit/>
          </a:bodyPr>
          <a:lstStyle/>
          <a:p>
            <a:pPr marL="777240" lvl="1" indent="-457200">
              <a:buNone/>
            </a:pPr>
            <a:endParaRPr lang="en-AU" sz="2400" dirty="0" smtClean="0"/>
          </a:p>
          <a:p>
            <a:pPr marL="777240" lvl="1" indent="-457200">
              <a:spcBef>
                <a:spcPts val="1200"/>
              </a:spcBef>
            </a:pPr>
            <a:r>
              <a:rPr lang="en-AU" sz="2000" dirty="0" smtClean="0"/>
              <a:t>Market Value as on 30</a:t>
            </a:r>
            <a:r>
              <a:rPr lang="en-AU" sz="2000" baseline="30000" dirty="0" smtClean="0"/>
              <a:t>th</a:t>
            </a:r>
            <a:r>
              <a:rPr lang="en-AU" sz="2000" dirty="0" smtClean="0"/>
              <a:t> June or – on date of signing the audit report</a:t>
            </a:r>
          </a:p>
          <a:p>
            <a:pPr marL="777240" lvl="1" indent="-457200">
              <a:spcBef>
                <a:spcPts val="1200"/>
              </a:spcBef>
            </a:pPr>
            <a:r>
              <a:rPr lang="en-AU" sz="2000" dirty="0" smtClean="0">
                <a:solidFill>
                  <a:srgbClr val="FF0000"/>
                </a:solidFill>
              </a:rPr>
              <a:t>Auditing Standard ASA 560 </a:t>
            </a:r>
            <a:r>
              <a:rPr lang="en-AU" sz="2000" dirty="0" smtClean="0"/>
              <a:t>-  obtain sufficient evidence of all events up to the date of the auditor’s report</a:t>
            </a:r>
          </a:p>
          <a:p>
            <a:pPr marL="777240" lvl="1" indent="-457200">
              <a:spcBef>
                <a:spcPts val="1200"/>
              </a:spcBef>
            </a:pPr>
            <a:r>
              <a:rPr lang="en-AU" sz="2000" dirty="0" smtClean="0">
                <a:solidFill>
                  <a:srgbClr val="FF0000"/>
                </a:solidFill>
              </a:rPr>
              <a:t>Subsequent events </a:t>
            </a:r>
            <a:r>
              <a:rPr lang="en-AU" sz="2000" dirty="0" smtClean="0"/>
              <a:t>have occurred - sales of investments  - significant adjustments to investment values</a:t>
            </a:r>
          </a:p>
          <a:p>
            <a:pPr marL="777240" lvl="1" indent="-457200">
              <a:spcBef>
                <a:spcPts val="1200"/>
              </a:spcBef>
            </a:pPr>
            <a:r>
              <a:rPr lang="en-AU" sz="2000" dirty="0" smtClean="0"/>
              <a:t>A </a:t>
            </a:r>
            <a:r>
              <a:rPr lang="en-AU" sz="2000" dirty="0" smtClean="0">
                <a:solidFill>
                  <a:srgbClr val="FF0000"/>
                </a:solidFill>
              </a:rPr>
              <a:t>material event </a:t>
            </a:r>
            <a:r>
              <a:rPr lang="en-AU" sz="2000" dirty="0" smtClean="0"/>
              <a:t>may require appropriate disclosure and amendments to Part A of the audit report</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pic>
        <p:nvPicPr>
          <p:cNvPr id="6" name="Picture 5" descr="https://www.smsfadviser.com/images/News/bitcoin-smsf.jpg"/>
          <p:cNvPicPr/>
          <p:nvPr/>
        </p:nvPicPr>
        <p:blipFill>
          <a:blip r:embed="rId5" cstate="print"/>
          <a:srcRect/>
          <a:stretch>
            <a:fillRect/>
          </a:stretch>
        </p:blipFill>
        <p:spPr bwMode="auto">
          <a:xfrm>
            <a:off x="7486650" y="1"/>
            <a:ext cx="1657350" cy="1524000"/>
          </a:xfrm>
          <a:prstGeom prst="rect">
            <a:avLst/>
          </a:prstGeom>
          <a:noFill/>
          <a:ln w="9525">
            <a:noFill/>
            <a:miter lim="800000"/>
            <a:headEnd/>
            <a:tailEnd/>
          </a:ln>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Fraud risks in SMSF due to Crypto currency</a:t>
            </a:r>
            <a:endParaRPr lang="en-US" sz="2800" dirty="0"/>
          </a:p>
        </p:txBody>
      </p:sp>
      <p:sp>
        <p:nvSpPr>
          <p:cNvPr id="3" name="Content Placeholder 2"/>
          <p:cNvSpPr>
            <a:spLocks noGrp="1"/>
          </p:cNvSpPr>
          <p:nvPr>
            <p:ph idx="1"/>
          </p:nvPr>
        </p:nvSpPr>
        <p:spPr>
          <a:xfrm>
            <a:off x="857250" y="1295400"/>
            <a:ext cx="7132320" cy="4419600"/>
          </a:xfrm>
        </p:spPr>
        <p:txBody>
          <a:bodyPr>
            <a:normAutofit/>
          </a:bodyPr>
          <a:lstStyle/>
          <a:p>
            <a:pPr marL="777240" lvl="1" indent="-457200">
              <a:buNone/>
            </a:pPr>
            <a:endParaRPr lang="en-AU" sz="2400" dirty="0" smtClean="0"/>
          </a:p>
          <a:p>
            <a:pPr marL="777240" lvl="1" indent="-457200"/>
            <a:r>
              <a:rPr lang="en-AU" sz="2000" dirty="0" smtClean="0"/>
              <a:t>Hackers may be able to access clients wallets (SMSF asset)</a:t>
            </a:r>
          </a:p>
          <a:p>
            <a:pPr marL="777240" lvl="1" indent="-457200"/>
            <a:r>
              <a:rPr lang="en-AU" sz="2000" dirty="0" smtClean="0"/>
              <a:t>Delays in recording of information in a decentralized ledger system</a:t>
            </a:r>
          </a:p>
          <a:p>
            <a:pPr marL="777240" lvl="1" indent="-457200"/>
            <a:r>
              <a:rPr lang="en-AU" sz="2000" dirty="0" smtClean="0"/>
              <a:t>Either doubling of transactions or becoming Zero is possible</a:t>
            </a:r>
          </a:p>
          <a:p>
            <a:pPr marL="777240" lvl="1" indent="-457200"/>
            <a:endParaRPr lang="en-AU" sz="2000" dirty="0" smtClean="0"/>
          </a:p>
          <a:p>
            <a:pPr marL="777240" lvl="1" indent="-457200">
              <a:buNone/>
            </a:pPr>
            <a:r>
              <a:rPr lang="en-AU" sz="2000" dirty="0" smtClean="0">
                <a:solidFill>
                  <a:srgbClr val="FF0000"/>
                </a:solidFill>
              </a:rPr>
              <a:t>Management letter must alert Trustees of possible Fraud</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Financial Advice to SMSF on Crypto</a:t>
            </a:r>
            <a:endParaRPr lang="en-US" sz="2800" dirty="0"/>
          </a:p>
        </p:txBody>
      </p:sp>
      <p:sp>
        <p:nvSpPr>
          <p:cNvPr id="3" name="Content Placeholder 2"/>
          <p:cNvSpPr>
            <a:spLocks noGrp="1"/>
          </p:cNvSpPr>
          <p:nvPr>
            <p:ph idx="1"/>
          </p:nvPr>
        </p:nvSpPr>
        <p:spPr>
          <a:xfrm>
            <a:off x="857250" y="1295400"/>
            <a:ext cx="7132320" cy="4419600"/>
          </a:xfrm>
        </p:spPr>
        <p:txBody>
          <a:bodyPr>
            <a:normAutofit/>
          </a:bodyPr>
          <a:lstStyle/>
          <a:p>
            <a:pPr marL="777240" lvl="1" indent="-457200">
              <a:buNone/>
            </a:pPr>
            <a:endParaRPr lang="en-AU" sz="2400" dirty="0" smtClean="0"/>
          </a:p>
          <a:p>
            <a:pPr marL="777240" lvl="1" indent="-457200"/>
            <a:r>
              <a:rPr lang="en-AU" sz="2000" dirty="0" smtClean="0"/>
              <a:t>Crypto is NOT a financial product</a:t>
            </a:r>
          </a:p>
          <a:p>
            <a:pPr marL="777240" lvl="1" indent="-457200"/>
            <a:r>
              <a:rPr lang="en-AU" sz="2000" dirty="0" smtClean="0"/>
              <a:t>Fake Crypto exchange websites</a:t>
            </a:r>
          </a:p>
          <a:p>
            <a:pPr marL="777240" lvl="1" indent="-457200"/>
            <a:r>
              <a:rPr lang="en-AU" sz="2000" dirty="0" smtClean="0"/>
              <a:t>No underlying asset or government regulation</a:t>
            </a:r>
          </a:p>
          <a:p>
            <a:pPr marL="777240" lvl="1" indent="-457200"/>
            <a:r>
              <a:rPr lang="en-AU" sz="2000" dirty="0" smtClean="0"/>
              <a:t>If the client wants to invest - Best interests duty </a:t>
            </a:r>
          </a:p>
          <a:p>
            <a:pPr marL="777240" lvl="1" indent="-457200"/>
            <a:r>
              <a:rPr lang="en-AU" sz="2000" dirty="0" smtClean="0"/>
              <a:t>ATO Guidance paper - is neither money or foreign currency</a:t>
            </a:r>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Sole Purpose test…</a:t>
            </a:r>
            <a:endParaRPr lang="en-US" sz="2800" dirty="0"/>
          </a:p>
        </p:txBody>
      </p:sp>
      <p:sp>
        <p:nvSpPr>
          <p:cNvPr id="3" name="Content Placeholder 2"/>
          <p:cNvSpPr>
            <a:spLocks noGrp="1"/>
          </p:cNvSpPr>
          <p:nvPr>
            <p:ph idx="1"/>
          </p:nvPr>
        </p:nvSpPr>
        <p:spPr>
          <a:xfrm>
            <a:off x="857250" y="1295400"/>
            <a:ext cx="7132320" cy="4419600"/>
          </a:xfrm>
        </p:spPr>
        <p:txBody>
          <a:bodyPr>
            <a:normAutofit fontScale="92500"/>
          </a:bodyPr>
          <a:lstStyle/>
          <a:p>
            <a:pPr marL="777240" lvl="1" indent="-457200">
              <a:buNone/>
            </a:pPr>
            <a:endParaRPr lang="en-AU" sz="2400" dirty="0" smtClean="0"/>
          </a:p>
          <a:p>
            <a:pPr marL="777240" lvl="1" indent="-457200"/>
            <a:r>
              <a:rPr lang="en-AU" sz="2200" dirty="0" smtClean="0"/>
              <a:t>Permitted by the </a:t>
            </a:r>
            <a:r>
              <a:rPr lang="en-AU" sz="2200" dirty="0" smtClean="0">
                <a:solidFill>
                  <a:srgbClr val="FF0000"/>
                </a:solidFill>
              </a:rPr>
              <a:t>trust deed</a:t>
            </a:r>
          </a:p>
          <a:p>
            <a:pPr marL="777240" lvl="1" indent="-457200"/>
            <a:r>
              <a:rPr lang="en-AU" sz="2200" dirty="0" smtClean="0"/>
              <a:t>Included In the investment strategy</a:t>
            </a:r>
          </a:p>
          <a:p>
            <a:pPr marL="777240" lvl="1" indent="-457200"/>
            <a:r>
              <a:rPr lang="en-AU" sz="2200" dirty="0" smtClean="0"/>
              <a:t>Crypto currency is being used for payments of illegal activities</a:t>
            </a:r>
          </a:p>
          <a:p>
            <a:pPr marL="777240" lvl="1" indent="-457200"/>
            <a:r>
              <a:rPr lang="en-AU" sz="2200" dirty="0" smtClean="0"/>
              <a:t>Trading in Crypto </a:t>
            </a:r>
            <a:r>
              <a:rPr lang="en-AU" sz="2200" dirty="0" smtClean="0">
                <a:solidFill>
                  <a:srgbClr val="FF0000"/>
                </a:solidFill>
              </a:rPr>
              <a:t>– Can be a business</a:t>
            </a:r>
          </a:p>
          <a:p>
            <a:pPr marL="777240" lvl="1" indent="-457200"/>
            <a:r>
              <a:rPr lang="en-AU" sz="2200" dirty="0" smtClean="0"/>
              <a:t>Charge over the asset</a:t>
            </a:r>
          </a:p>
          <a:p>
            <a:pPr marL="1097280" lvl="2" indent="-457200"/>
            <a:r>
              <a:rPr lang="en-AU" sz="2200" dirty="0" smtClean="0"/>
              <a:t>SIS Regulation 13.14</a:t>
            </a:r>
          </a:p>
          <a:p>
            <a:pPr marL="777240" lvl="1" indent="-457200"/>
            <a:r>
              <a:rPr lang="en-AU" sz="2200" dirty="0" smtClean="0"/>
              <a:t>Crypto are in wallets which can only be in individual names</a:t>
            </a:r>
          </a:p>
          <a:p>
            <a:pPr marL="1097280" lvl="2" indent="-457200"/>
            <a:r>
              <a:rPr lang="en-AU" sz="2200" dirty="0" smtClean="0"/>
              <a:t>Trustee Dies – password with other trustees or beneficiaries</a:t>
            </a:r>
          </a:p>
          <a:p>
            <a:pPr marL="1097280" lvl="2" indent="-457200"/>
            <a:r>
              <a:rPr lang="en-AU" sz="2200" dirty="0" smtClean="0">
                <a:solidFill>
                  <a:srgbClr val="FF0000"/>
                </a:solidFill>
              </a:rPr>
              <a:t>Declaration of Trust </a:t>
            </a:r>
            <a:r>
              <a:rPr lang="en-AU" sz="2200" dirty="0" smtClean="0"/>
              <a:t>– holding Fund assets</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Speaker Today</a:t>
            </a:r>
            <a:endParaRPr lang="en-AU" dirty="0"/>
          </a:p>
        </p:txBody>
      </p:sp>
      <p:sp>
        <p:nvSpPr>
          <p:cNvPr id="3" name="Content Placeholder 2"/>
          <p:cNvSpPr>
            <a:spLocks noGrp="1"/>
          </p:cNvSpPr>
          <p:nvPr>
            <p:ph idx="1"/>
          </p:nvPr>
        </p:nvSpPr>
        <p:spPr>
          <a:xfrm>
            <a:off x="1005840" y="1901953"/>
            <a:ext cx="7132320" cy="3813048"/>
          </a:xfrm>
        </p:spPr>
        <p:txBody>
          <a:bodyPr>
            <a:noAutofit/>
          </a:bodyPr>
          <a:lstStyle/>
          <a:p>
            <a:pPr>
              <a:spcBef>
                <a:spcPts val="600"/>
              </a:spcBef>
              <a:buNone/>
            </a:pPr>
            <a:r>
              <a:rPr lang="en-AU" sz="2000" b="1" dirty="0" smtClean="0"/>
              <a:t>Manoj Abichandani </a:t>
            </a:r>
          </a:p>
          <a:p>
            <a:pPr>
              <a:spcBef>
                <a:spcPts val="600"/>
              </a:spcBef>
              <a:buNone/>
            </a:pPr>
            <a:r>
              <a:rPr lang="en-AU" sz="2000" dirty="0" smtClean="0"/>
              <a:t>B. Bus. (UTS), Tax Agent</a:t>
            </a:r>
          </a:p>
          <a:p>
            <a:pPr>
              <a:spcBef>
                <a:spcPts val="600"/>
              </a:spcBef>
              <a:buNone/>
            </a:pPr>
            <a:r>
              <a:rPr lang="en-AU" sz="2000" dirty="0" smtClean="0"/>
              <a:t>CTA, SMSF Specialist (UNSW)</a:t>
            </a:r>
          </a:p>
          <a:p>
            <a:pPr>
              <a:buNone/>
            </a:pPr>
            <a:endParaRPr lang="en-AU" sz="2000" dirty="0" smtClean="0"/>
          </a:p>
          <a:p>
            <a:pPr marL="0" indent="0">
              <a:buNone/>
            </a:pPr>
            <a:r>
              <a:rPr lang="en-AU" sz="1800" dirty="0" smtClean="0"/>
              <a:t>Manoj has worked in a Specialist SMSF CPA Firm for 28 years advising over 600 funds on various aspects of SMSF.</a:t>
            </a:r>
          </a:p>
          <a:p>
            <a:pPr marL="0" indent="0">
              <a:buNone/>
            </a:pPr>
            <a:r>
              <a:rPr lang="en-AU" sz="1800" dirty="0" smtClean="0"/>
              <a:t>Currently he works as a SMSF Technical Director for Deed Dot Com Dot Au Pty Ltd as a trainer and helps the solicitor in updating their SMSF Trust Deed.</a:t>
            </a:r>
          </a:p>
          <a:p>
            <a:pPr marL="0" indent="0">
              <a:buNone/>
            </a:pPr>
            <a:r>
              <a:rPr lang="en-AU" sz="1800" dirty="0" smtClean="0"/>
              <a:t>He has written Australia’s first online SMSF Audit Software  where 995 + SMSF Auditors initiated over  82,000 SMSF audits in the past year.    </a:t>
            </a:r>
            <a:endParaRPr lang="en-AU" sz="1800" dirty="0"/>
          </a:p>
        </p:txBody>
      </p:sp>
      <p:pic>
        <p:nvPicPr>
          <p:cNvPr id="4" name="Picture 3" descr="manoj 150 width.jpg"/>
          <p:cNvPicPr>
            <a:picLocks noChangeAspect="1"/>
          </p:cNvPicPr>
          <p:nvPr/>
        </p:nvPicPr>
        <p:blipFill>
          <a:blip r:embed="rId2" cstate="print"/>
          <a:stretch>
            <a:fillRect/>
          </a:stretch>
        </p:blipFill>
        <p:spPr>
          <a:xfrm>
            <a:off x="7164288" y="1268760"/>
            <a:ext cx="1584176" cy="18669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fontScale="90000"/>
          </a:bodyPr>
          <a:lstStyle/>
          <a:p>
            <a:pPr algn="l"/>
            <a:r>
              <a:rPr lang="en-US" sz="3100" dirty="0" smtClean="0"/>
              <a:t>Future issues identified Crypto Investment</a:t>
            </a:r>
            <a:r>
              <a:rPr lang="en-US" sz="4000" b="1" dirty="0" smtClean="0"/>
              <a:t>	</a:t>
            </a:r>
            <a:endParaRPr lang="en-US" sz="4000" b="1" dirty="0"/>
          </a:p>
        </p:txBody>
      </p:sp>
      <p:sp>
        <p:nvSpPr>
          <p:cNvPr id="3" name="Content Placeholder 2"/>
          <p:cNvSpPr>
            <a:spLocks noGrp="1"/>
          </p:cNvSpPr>
          <p:nvPr>
            <p:ph idx="1"/>
          </p:nvPr>
        </p:nvSpPr>
        <p:spPr>
          <a:xfrm>
            <a:off x="857250" y="1295400"/>
            <a:ext cx="7132320" cy="4419600"/>
          </a:xfrm>
        </p:spPr>
        <p:txBody>
          <a:bodyPr>
            <a:normAutofit fontScale="70000" lnSpcReduction="20000"/>
          </a:bodyPr>
          <a:lstStyle/>
          <a:p>
            <a:pPr marL="777240" lvl="1" indent="-457200">
              <a:buNone/>
            </a:pPr>
            <a:endParaRPr lang="en-AU" sz="2400" dirty="0" smtClean="0"/>
          </a:p>
          <a:p>
            <a:pPr marL="357188" lvl="1" indent="0">
              <a:buNone/>
            </a:pPr>
            <a:r>
              <a:rPr lang="en-AU" sz="2800" dirty="0" smtClean="0"/>
              <a:t>Can Crypto  owned by an SMSF be used to purchase  other SMSF assets – Like Property</a:t>
            </a:r>
          </a:p>
          <a:p>
            <a:pPr marL="357188" lvl="1" indent="0">
              <a:buNone/>
            </a:pPr>
            <a:r>
              <a:rPr lang="en-AU" sz="2800" dirty="0" smtClean="0"/>
              <a:t/>
            </a:r>
            <a:br>
              <a:rPr lang="en-AU" sz="2800" dirty="0" smtClean="0"/>
            </a:br>
            <a:r>
              <a:rPr lang="en-AU" sz="2800" dirty="0" smtClean="0"/>
              <a:t>Can Crypto be accepted as consideration for the sale of an SMSF asset – Like Property</a:t>
            </a:r>
          </a:p>
          <a:p>
            <a:pPr marL="357188" lvl="1" indent="0">
              <a:buNone/>
            </a:pPr>
            <a:endParaRPr lang="en-AU" sz="2800" dirty="0" smtClean="0"/>
          </a:p>
          <a:p>
            <a:pPr marL="357188" lvl="1" indent="0">
              <a:buNone/>
            </a:pPr>
            <a:r>
              <a:rPr lang="en-AU" sz="2800" dirty="0" smtClean="0"/>
              <a:t>Crypto </a:t>
            </a:r>
            <a:r>
              <a:rPr lang="en-AU" sz="2800" dirty="0" smtClean="0">
                <a:solidFill>
                  <a:srgbClr val="FF0000"/>
                </a:solidFill>
              </a:rPr>
              <a:t>pays no income </a:t>
            </a:r>
            <a:r>
              <a:rPr lang="en-AU" sz="2800" dirty="0" smtClean="0"/>
              <a:t>– Is the trustee acting in the best interests of the members? </a:t>
            </a:r>
          </a:p>
          <a:p>
            <a:pPr marL="757238" lvl="2" indent="0">
              <a:buFontTx/>
              <a:buChar char="-"/>
            </a:pPr>
            <a:r>
              <a:rPr lang="en-AU" sz="2400" dirty="0" smtClean="0"/>
              <a:t>What about Gold or Mining shares or loss making properties </a:t>
            </a:r>
          </a:p>
          <a:p>
            <a:pPr marL="357188" lvl="1" indent="0">
              <a:buNone/>
            </a:pPr>
            <a:endParaRPr lang="en-AU" sz="2800" dirty="0" smtClean="0"/>
          </a:p>
          <a:p>
            <a:pPr marL="357188" lvl="1" indent="0">
              <a:buNone/>
            </a:pPr>
            <a:r>
              <a:rPr lang="en-AU" sz="2800" dirty="0" smtClean="0"/>
              <a:t>Can employers make contributions for a member in Crypto currency</a:t>
            </a:r>
            <a:br>
              <a:rPr lang="en-AU" sz="2800" dirty="0" smtClean="0"/>
            </a:br>
            <a:r>
              <a:rPr lang="en-AU" dirty="0" smtClean="0"/>
              <a:t/>
            </a:r>
            <a:br>
              <a:rPr lang="en-AU" dirty="0" smtClean="0"/>
            </a:b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ASIC and ATO…</a:t>
            </a:r>
            <a:endParaRPr lang="en-US" sz="2800" dirty="0"/>
          </a:p>
        </p:txBody>
      </p:sp>
      <p:sp>
        <p:nvSpPr>
          <p:cNvPr id="3" name="Content Placeholder 2"/>
          <p:cNvSpPr>
            <a:spLocks noGrp="1"/>
          </p:cNvSpPr>
          <p:nvPr>
            <p:ph idx="1"/>
          </p:nvPr>
        </p:nvSpPr>
        <p:spPr>
          <a:xfrm>
            <a:off x="857250" y="1295400"/>
            <a:ext cx="7132320" cy="4419600"/>
          </a:xfrm>
        </p:spPr>
        <p:txBody>
          <a:bodyPr>
            <a:normAutofit/>
          </a:bodyPr>
          <a:lstStyle/>
          <a:p>
            <a:pPr marL="777240" lvl="1" indent="-457200">
              <a:buNone/>
            </a:pPr>
            <a:endParaRPr lang="en-AU" sz="2400" dirty="0" smtClean="0"/>
          </a:p>
          <a:p>
            <a:pPr marL="777240" lvl="1" indent="-457200">
              <a:buNone/>
            </a:pPr>
            <a:r>
              <a:rPr lang="en-AU" sz="2000" dirty="0" smtClean="0"/>
              <a:t>TD 2014 /25 - Does not satisfy the ordinary definition of money - It is not currency</a:t>
            </a:r>
          </a:p>
          <a:p>
            <a:pPr marL="777240" lvl="1" indent="-457200">
              <a:buNone/>
            </a:pPr>
            <a:r>
              <a:rPr lang="en-AU" sz="2000" dirty="0" smtClean="0"/>
              <a:t>TD 2014 /26 - A property within the meaning of paragraph 108-5(1)(a).</a:t>
            </a:r>
          </a:p>
          <a:p>
            <a:pPr marL="777240" lvl="1" indent="-457200">
              <a:buNone/>
            </a:pPr>
            <a:r>
              <a:rPr lang="en-AU" sz="2000" dirty="0" smtClean="0"/>
              <a:t>	-  </a:t>
            </a:r>
            <a:r>
              <a:rPr lang="en-AU" sz="2000" dirty="0" smtClean="0">
                <a:solidFill>
                  <a:srgbClr val="FF0000"/>
                </a:solidFill>
              </a:rPr>
              <a:t>Crypto currency is a CGT asset</a:t>
            </a:r>
            <a:r>
              <a:rPr lang="en-AU" sz="2000" dirty="0" smtClean="0"/>
              <a:t>.</a:t>
            </a:r>
          </a:p>
          <a:p>
            <a:pPr marL="777240" lvl="1" indent="-457200">
              <a:buNone/>
            </a:pPr>
            <a:r>
              <a:rPr lang="en-AU" sz="2000" dirty="0" smtClean="0"/>
              <a:t>Overseas transactions over $10,000 must be reported AUSTRAC</a:t>
            </a:r>
          </a:p>
          <a:p>
            <a:pPr marL="777240" lvl="1" indent="-457200">
              <a:buNone/>
            </a:pPr>
            <a:r>
              <a:rPr lang="en-AU" sz="2000" dirty="0" smtClean="0">
                <a:solidFill>
                  <a:srgbClr val="FF0000"/>
                </a:solidFill>
              </a:rPr>
              <a:t>Mining of Crypto – Could be considered as a business </a:t>
            </a:r>
          </a:p>
          <a:p>
            <a:pPr marL="777240" lvl="1" indent="-457200">
              <a:buNone/>
            </a:pPr>
            <a:endParaRPr lang="en-AU" sz="2000" dirty="0" smtClean="0"/>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pic>
        <p:nvPicPr>
          <p:cNvPr id="6" name="Picture 5" descr="Bitcoin"/>
          <p:cNvPicPr/>
          <p:nvPr/>
        </p:nvPicPr>
        <p:blipFill>
          <a:blip r:embed="rId5" cstate="print"/>
          <a:srcRect/>
          <a:stretch>
            <a:fillRect/>
          </a:stretch>
        </p:blipFill>
        <p:spPr bwMode="auto">
          <a:xfrm>
            <a:off x="7199784" y="0"/>
            <a:ext cx="1944216" cy="1484784"/>
          </a:xfrm>
          <a:prstGeom prst="rect">
            <a:avLst/>
          </a:prstGeom>
          <a:noFill/>
          <a:ln w="9525">
            <a:noFill/>
            <a:miter lim="800000"/>
            <a:headEnd/>
            <a:tailEnd/>
          </a:ln>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CGT Event</a:t>
            </a:r>
            <a:endParaRPr lang="en-AU" sz="2800" dirty="0"/>
          </a:p>
        </p:txBody>
      </p:sp>
      <p:sp>
        <p:nvSpPr>
          <p:cNvPr id="3" name="Content Placeholder 2"/>
          <p:cNvSpPr>
            <a:spLocks noGrp="1"/>
          </p:cNvSpPr>
          <p:nvPr>
            <p:ph idx="1"/>
          </p:nvPr>
        </p:nvSpPr>
        <p:spPr/>
        <p:txBody>
          <a:bodyPr>
            <a:normAutofit/>
          </a:bodyPr>
          <a:lstStyle/>
          <a:p>
            <a:pPr>
              <a:spcBef>
                <a:spcPts val="1200"/>
              </a:spcBef>
            </a:pPr>
            <a:r>
              <a:rPr lang="en-AU" sz="2000" dirty="0" smtClean="0"/>
              <a:t>Each </a:t>
            </a:r>
            <a:r>
              <a:rPr lang="en-AU" sz="2000" dirty="0" err="1" smtClean="0"/>
              <a:t>cryptocurrency</a:t>
            </a:r>
            <a:r>
              <a:rPr lang="en-AU" sz="2000" dirty="0" smtClean="0"/>
              <a:t> is a </a:t>
            </a:r>
            <a:r>
              <a:rPr lang="en-AU" sz="2000" dirty="0" smtClean="0">
                <a:solidFill>
                  <a:srgbClr val="FF0000"/>
                </a:solidFill>
              </a:rPr>
              <a:t>separate asset for CGT purposes</a:t>
            </a:r>
            <a:r>
              <a:rPr lang="en-AU" sz="2000" dirty="0" smtClean="0"/>
              <a:t>. When your client disposes of one </a:t>
            </a:r>
            <a:r>
              <a:rPr lang="en-AU" sz="2000" dirty="0" err="1" smtClean="0"/>
              <a:t>cryptocurrency</a:t>
            </a:r>
            <a:r>
              <a:rPr lang="en-AU" sz="2000" dirty="0" smtClean="0"/>
              <a:t> to acquire another, they are disposing of one CGT asset and acquiring another CGT asset.</a:t>
            </a:r>
          </a:p>
          <a:p>
            <a:pPr>
              <a:spcBef>
                <a:spcPts val="1200"/>
              </a:spcBef>
            </a:pPr>
            <a:r>
              <a:rPr lang="en-AU" sz="2000" dirty="0" smtClean="0"/>
              <a:t>If your client holds </a:t>
            </a:r>
            <a:r>
              <a:rPr lang="en-AU" sz="2000" dirty="0" err="1" smtClean="0"/>
              <a:t>cryptocurrency</a:t>
            </a:r>
            <a:r>
              <a:rPr lang="en-AU" sz="2000" dirty="0" smtClean="0"/>
              <a:t> for </a:t>
            </a:r>
            <a:r>
              <a:rPr lang="en-AU" sz="2000" dirty="0" smtClean="0">
                <a:solidFill>
                  <a:srgbClr val="FF0000"/>
                </a:solidFill>
              </a:rPr>
              <a:t>12 months or more, they may be entitled to a 50% CGT discount</a:t>
            </a:r>
            <a:r>
              <a:rPr lang="en-AU" sz="2000" dirty="0" smtClean="0"/>
              <a:t> to reduce any capital gains made when they dispose of it.</a:t>
            </a:r>
          </a:p>
          <a:p>
            <a:pPr>
              <a:spcBef>
                <a:spcPts val="1200"/>
              </a:spcBef>
            </a:pPr>
            <a:r>
              <a:rPr lang="en-AU" sz="2000" dirty="0" smtClean="0"/>
              <a:t>If they are in business, the trading stock rules apply, rather than the CGT rules. If the disposal of </a:t>
            </a:r>
            <a:r>
              <a:rPr lang="en-AU" sz="2000" dirty="0" err="1" smtClean="0"/>
              <a:t>cryptocurrency</a:t>
            </a:r>
            <a:r>
              <a:rPr lang="en-AU" sz="2000" dirty="0" smtClean="0"/>
              <a:t> is part of their business, then:</a:t>
            </a:r>
          </a:p>
          <a:p>
            <a:pPr lvl="1">
              <a:spcBef>
                <a:spcPts val="1200"/>
              </a:spcBef>
            </a:pPr>
            <a:r>
              <a:rPr lang="en-AU" sz="2000" dirty="0" smtClean="0"/>
              <a:t>the cost of acquiring </a:t>
            </a:r>
            <a:r>
              <a:rPr lang="en-AU" sz="2000" dirty="0" err="1" smtClean="0"/>
              <a:t>cryptocurrency</a:t>
            </a:r>
            <a:r>
              <a:rPr lang="en-AU" sz="2000" dirty="0" smtClean="0"/>
              <a:t> held as trading stock is deductible</a:t>
            </a:r>
          </a:p>
          <a:p>
            <a:pPr lvl="1">
              <a:spcBef>
                <a:spcPts val="1200"/>
              </a:spcBef>
            </a:pPr>
            <a:r>
              <a:rPr lang="en-AU" sz="2000" dirty="0" smtClean="0"/>
              <a:t>profits made are assessable as ordinary income, not as a capital gain.</a:t>
            </a:r>
          </a:p>
          <a:p>
            <a:pPr>
              <a:spcBef>
                <a:spcPts val="1200"/>
              </a:spcBef>
            </a:pPr>
            <a:endParaRPr lang="en-A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132320" cy="710184"/>
          </a:xfrm>
        </p:spPr>
        <p:txBody>
          <a:bodyPr>
            <a:normAutofit/>
          </a:bodyPr>
          <a:lstStyle/>
          <a:p>
            <a:pPr algn="l"/>
            <a:r>
              <a:rPr lang="en-US" sz="2800" dirty="0" smtClean="0"/>
              <a:t>SMSF Audit with Crypto Investment</a:t>
            </a:r>
            <a:endParaRPr lang="en-US" sz="2800" dirty="0"/>
          </a:p>
        </p:txBody>
      </p:sp>
      <p:sp>
        <p:nvSpPr>
          <p:cNvPr id="3" name="Content Placeholder 2"/>
          <p:cNvSpPr>
            <a:spLocks noGrp="1"/>
          </p:cNvSpPr>
          <p:nvPr>
            <p:ph idx="1"/>
          </p:nvPr>
        </p:nvSpPr>
        <p:spPr>
          <a:xfrm>
            <a:off x="857250" y="1295400"/>
            <a:ext cx="7132320" cy="4419600"/>
          </a:xfrm>
        </p:spPr>
        <p:txBody>
          <a:bodyPr>
            <a:normAutofit fontScale="92500" lnSpcReduction="20000"/>
          </a:bodyPr>
          <a:lstStyle/>
          <a:p>
            <a:pPr marL="777240" lvl="1" indent="-457200">
              <a:buNone/>
            </a:pPr>
            <a:endParaRPr lang="en-AU" sz="2400" dirty="0" smtClean="0"/>
          </a:p>
          <a:p>
            <a:pPr marL="777240" lvl="1" indent="-457200">
              <a:spcBef>
                <a:spcPts val="1200"/>
              </a:spcBef>
              <a:buFont typeface="+mj-lt"/>
              <a:buAutoNum type="arabicPeriod"/>
            </a:pPr>
            <a:r>
              <a:rPr lang="en-AU" sz="2200" dirty="0" smtClean="0"/>
              <a:t>Wallets do not have “SMSF title” on it – No title</a:t>
            </a:r>
          </a:p>
          <a:p>
            <a:pPr marL="1097280" lvl="2" indent="-457200">
              <a:spcBef>
                <a:spcPts val="1200"/>
              </a:spcBef>
            </a:pPr>
            <a:r>
              <a:rPr lang="en-AU" sz="2200" dirty="0" smtClean="0"/>
              <a:t>Ownership issues</a:t>
            </a:r>
          </a:p>
          <a:p>
            <a:pPr marL="1097280" lvl="2" indent="-457200">
              <a:spcBef>
                <a:spcPts val="1200"/>
              </a:spcBef>
            </a:pPr>
            <a:r>
              <a:rPr lang="en-AU" sz="2200" dirty="0" smtClean="0"/>
              <a:t>Declaration of Trust</a:t>
            </a:r>
          </a:p>
          <a:p>
            <a:pPr marL="1097280" lvl="2" indent="-457200">
              <a:spcBef>
                <a:spcPts val="1200"/>
              </a:spcBef>
            </a:pPr>
            <a:r>
              <a:rPr lang="en-AU" sz="2200" dirty="0" smtClean="0">
                <a:solidFill>
                  <a:srgbClr val="FF0000"/>
                </a:solidFill>
              </a:rPr>
              <a:t>SIS 4.09A – Separation of Assets</a:t>
            </a:r>
          </a:p>
          <a:p>
            <a:pPr marL="1097280" lvl="2" indent="-457200">
              <a:spcBef>
                <a:spcPts val="1200"/>
              </a:spcBef>
            </a:pPr>
            <a:r>
              <a:rPr lang="en-AU" sz="2200" dirty="0" smtClean="0"/>
              <a:t>Every transaction has a new address – Wallet can be difficult to audit</a:t>
            </a:r>
          </a:p>
          <a:p>
            <a:pPr marL="1097280" lvl="2" indent="-457200">
              <a:spcBef>
                <a:spcPts val="1200"/>
              </a:spcBef>
            </a:pPr>
            <a:endParaRPr lang="en-AU" sz="2200" dirty="0" smtClean="0"/>
          </a:p>
          <a:p>
            <a:pPr marL="777240" lvl="1" indent="-457200">
              <a:spcBef>
                <a:spcPts val="1200"/>
              </a:spcBef>
              <a:buFont typeface="+mj-lt"/>
              <a:buAutoNum type="arabicPeriod"/>
            </a:pPr>
            <a:r>
              <a:rPr lang="en-AU" sz="2200" dirty="0" smtClean="0"/>
              <a:t>Section 66 – SMSF </a:t>
            </a:r>
            <a:r>
              <a:rPr lang="en-AU" sz="2200" dirty="0" smtClean="0">
                <a:solidFill>
                  <a:srgbClr val="FF0000"/>
                </a:solidFill>
              </a:rPr>
              <a:t>cannot purchase Crypto from a related party</a:t>
            </a:r>
          </a:p>
          <a:p>
            <a:pPr marL="1097280" lvl="2" indent="-457200">
              <a:spcBef>
                <a:spcPts val="1200"/>
              </a:spcBef>
            </a:pPr>
            <a:r>
              <a:rPr lang="en-AU" sz="2200" dirty="0" smtClean="0"/>
              <a:t>In-specie contribution are not allowed (Only Shares and BRP exempted)</a:t>
            </a:r>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3100" dirty="0" smtClean="0"/>
              <a:t>SMSF Audit with Crypto Investment</a:t>
            </a:r>
            <a:r>
              <a:rPr lang="en-US" sz="4000" b="1" dirty="0" smtClean="0"/>
              <a:t>	</a:t>
            </a:r>
            <a:endParaRPr lang="en-US" sz="4000" b="1" dirty="0"/>
          </a:p>
        </p:txBody>
      </p:sp>
      <p:sp>
        <p:nvSpPr>
          <p:cNvPr id="3" name="Content Placeholder 2"/>
          <p:cNvSpPr>
            <a:spLocks noGrp="1"/>
          </p:cNvSpPr>
          <p:nvPr>
            <p:ph idx="1"/>
          </p:nvPr>
        </p:nvSpPr>
        <p:spPr>
          <a:xfrm>
            <a:off x="857250" y="1295400"/>
            <a:ext cx="7747198" cy="4419600"/>
          </a:xfrm>
        </p:spPr>
        <p:txBody>
          <a:bodyPr>
            <a:normAutofit/>
          </a:bodyPr>
          <a:lstStyle/>
          <a:p>
            <a:pPr marL="777240" lvl="1" indent="-457200">
              <a:buNone/>
            </a:pPr>
            <a:endParaRPr lang="en-AU" sz="2400" dirty="0" smtClean="0"/>
          </a:p>
          <a:p>
            <a:pPr marL="777240" lvl="1" indent="-457200">
              <a:spcBef>
                <a:spcPts val="1200"/>
              </a:spcBef>
              <a:buNone/>
            </a:pPr>
            <a:r>
              <a:rPr lang="en-AU" sz="2400" dirty="0" smtClean="0"/>
              <a:t>3</a:t>
            </a:r>
            <a:r>
              <a:rPr lang="en-AU" sz="2200" dirty="0" smtClean="0"/>
              <a:t>. </a:t>
            </a:r>
            <a:r>
              <a:rPr lang="en-AU" sz="2000" dirty="0" smtClean="0"/>
              <a:t>SIS R 4.09 </a:t>
            </a:r>
            <a:r>
              <a:rPr lang="en-AU" sz="2000" dirty="0" smtClean="0">
                <a:solidFill>
                  <a:srgbClr val="FF0000"/>
                </a:solidFill>
              </a:rPr>
              <a:t>Investment Strategy </a:t>
            </a:r>
            <a:r>
              <a:rPr lang="en-AU" sz="2000" dirty="0" smtClean="0"/>
              <a:t>– Investment in Crypto currency </a:t>
            </a:r>
            <a:r>
              <a:rPr lang="en-AU" sz="2000" dirty="0" err="1" smtClean="0"/>
              <a:t>bitcoin</a:t>
            </a:r>
            <a:r>
              <a:rPr lang="en-AU" sz="2000" dirty="0" smtClean="0"/>
              <a:t> needs to be reflected </a:t>
            </a:r>
          </a:p>
          <a:p>
            <a:pPr marL="1097280" lvl="2" indent="-457200">
              <a:spcBef>
                <a:spcPts val="1200"/>
              </a:spcBef>
            </a:pPr>
            <a:r>
              <a:rPr lang="en-AU" sz="2000" dirty="0" smtClean="0"/>
              <a:t>Not cash or a collectable</a:t>
            </a:r>
          </a:p>
          <a:p>
            <a:pPr marL="1097280" lvl="2" indent="-457200">
              <a:spcBef>
                <a:spcPts val="1200"/>
              </a:spcBef>
            </a:pPr>
            <a:r>
              <a:rPr lang="en-AU" sz="2000" dirty="0" smtClean="0"/>
              <a:t>Consider each year </a:t>
            </a:r>
          </a:p>
          <a:p>
            <a:pPr marL="777240" lvl="1" indent="-457200">
              <a:spcBef>
                <a:spcPts val="1200"/>
              </a:spcBef>
              <a:buNone/>
            </a:pPr>
            <a:r>
              <a:rPr lang="en-AU" sz="2000" dirty="0" smtClean="0"/>
              <a:t>4. Trust Deed – Trustee allowed to invest in Crypto currency</a:t>
            </a:r>
          </a:p>
          <a:p>
            <a:pPr marL="777240" lvl="1" indent="-457200">
              <a:spcBef>
                <a:spcPts val="1200"/>
              </a:spcBef>
              <a:buNone/>
            </a:pPr>
            <a:r>
              <a:rPr lang="en-AU" sz="2000" dirty="0" smtClean="0"/>
              <a:t>5. </a:t>
            </a:r>
            <a:r>
              <a:rPr lang="en-AU" sz="2000" dirty="0" smtClean="0">
                <a:solidFill>
                  <a:srgbClr val="FF0000"/>
                </a:solidFill>
              </a:rPr>
              <a:t>Declaration that Private Key is safe &amp; secure </a:t>
            </a:r>
            <a:r>
              <a:rPr lang="en-AU" sz="2000" dirty="0" smtClean="0"/>
              <a:t>– minutes for each purchase or sale – were all trustees involved in decision making</a:t>
            </a:r>
          </a:p>
          <a:p>
            <a:pPr marL="777240" lvl="1" indent="-457200">
              <a:spcBef>
                <a:spcPts val="1200"/>
              </a:spcBef>
              <a:buNone/>
            </a:pPr>
            <a:r>
              <a:rPr lang="en-AU" sz="2000" dirty="0" smtClean="0"/>
              <a:t>6. Pensions must be made in cash – Lump Sums can be in-specie –  Taxable CGT event</a:t>
            </a:r>
          </a:p>
          <a:p>
            <a:pPr marL="777240" lvl="1" indent="-457200">
              <a:buNone/>
            </a:pPr>
            <a:endParaRPr lang="en-AU" sz="2400" dirty="0" smtClean="0"/>
          </a:p>
          <a:p>
            <a:pPr marL="777240" lvl="1" indent="-457200">
              <a:buNone/>
            </a:pPr>
            <a:endParaRPr lang="en-AU" sz="2400" dirty="0" smtClean="0"/>
          </a:p>
          <a:p>
            <a:pPr marL="777240" lvl="1" indent="-45720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fontScale="90000"/>
          </a:bodyPr>
          <a:lstStyle/>
          <a:p>
            <a:pPr algn="l"/>
            <a:r>
              <a:rPr lang="en-US" sz="3100" dirty="0" smtClean="0"/>
              <a:t>SMSF Auditor : Fund with Crypto Investment</a:t>
            </a:r>
            <a:r>
              <a:rPr lang="en-US" sz="4000" b="1" dirty="0" smtClean="0"/>
              <a:t>	</a:t>
            </a:r>
            <a:endParaRPr lang="en-US" sz="4000" b="1" dirty="0"/>
          </a:p>
        </p:txBody>
      </p:sp>
      <p:sp>
        <p:nvSpPr>
          <p:cNvPr id="3" name="Content Placeholder 2"/>
          <p:cNvSpPr>
            <a:spLocks noGrp="1"/>
          </p:cNvSpPr>
          <p:nvPr>
            <p:ph idx="1"/>
          </p:nvPr>
        </p:nvSpPr>
        <p:spPr>
          <a:xfrm>
            <a:off x="827584" y="1052736"/>
            <a:ext cx="7132320" cy="5157936"/>
          </a:xfrm>
        </p:spPr>
        <p:txBody>
          <a:bodyPr>
            <a:normAutofit fontScale="70000" lnSpcReduction="20000"/>
          </a:bodyPr>
          <a:lstStyle/>
          <a:p>
            <a:pPr marL="777240" lvl="1" indent="-457200">
              <a:buNone/>
            </a:pPr>
            <a:endParaRPr lang="en-AU" sz="2400" dirty="0" smtClean="0"/>
          </a:p>
          <a:p>
            <a:pPr marL="777240" lvl="1" indent="-457200">
              <a:spcBef>
                <a:spcPts val="1200"/>
              </a:spcBef>
              <a:buFont typeface="Wingdings" pitchFamily="2" charset="2"/>
              <a:buChar char="Ø"/>
            </a:pPr>
            <a:r>
              <a:rPr lang="en-AU" sz="2400" dirty="0" smtClean="0"/>
              <a:t>Auditors can view Public Ledger with a Public Key – 3</a:t>
            </a:r>
            <a:r>
              <a:rPr lang="en-AU" sz="2400" baseline="30000" dirty="0" smtClean="0"/>
              <a:t>rd</a:t>
            </a:r>
            <a:r>
              <a:rPr lang="en-AU" sz="2400" dirty="0" smtClean="0"/>
              <a:t> party verification is possible.</a:t>
            </a:r>
          </a:p>
          <a:p>
            <a:pPr marL="777240" lvl="1" indent="-457200">
              <a:spcBef>
                <a:spcPts val="1200"/>
              </a:spcBef>
              <a:buNone/>
            </a:pPr>
            <a:r>
              <a:rPr lang="en-AU" sz="2400" dirty="0" smtClean="0"/>
              <a:t>	- 	Dates, transactions and running balance is available</a:t>
            </a:r>
          </a:p>
          <a:p>
            <a:pPr marL="777240" lvl="1" indent="-457200">
              <a:spcBef>
                <a:spcPts val="1200"/>
              </a:spcBef>
              <a:buNone/>
            </a:pPr>
            <a:r>
              <a:rPr lang="en-AU" sz="2400" dirty="0" smtClean="0"/>
              <a:t>	- 	Very messy ledgers</a:t>
            </a:r>
          </a:p>
          <a:p>
            <a:pPr marL="871538" indent="-514350">
              <a:spcBef>
                <a:spcPts val="1200"/>
              </a:spcBef>
              <a:buNone/>
            </a:pPr>
            <a:r>
              <a:rPr lang="en-AU" sz="2600" dirty="0" smtClean="0"/>
              <a:t>	- Time to audit will increase</a:t>
            </a:r>
          </a:p>
          <a:p>
            <a:pPr marL="814388" lvl="1" indent="-457200">
              <a:spcBef>
                <a:spcPts val="1200"/>
              </a:spcBef>
              <a:buFont typeface="Wingdings" pitchFamily="2" charset="2"/>
              <a:buChar char="Ø"/>
            </a:pPr>
            <a:r>
              <a:rPr lang="en-AU" sz="2400" dirty="0" smtClean="0"/>
              <a:t>Audit risk and will PI insurance cover the audit</a:t>
            </a:r>
          </a:p>
          <a:p>
            <a:pPr marL="814388" lvl="1" indent="-457200">
              <a:spcBef>
                <a:spcPts val="1200"/>
              </a:spcBef>
              <a:buFont typeface="Wingdings" pitchFamily="2" charset="2"/>
              <a:buChar char="Ø"/>
            </a:pPr>
            <a:r>
              <a:rPr lang="en-AU" sz="2400" dirty="0" smtClean="0"/>
              <a:t>Audit checklist – working papers to prove that you done your job well</a:t>
            </a:r>
          </a:p>
          <a:p>
            <a:pPr marL="814388" lvl="1" indent="-457200">
              <a:spcBef>
                <a:spcPts val="1200"/>
              </a:spcBef>
              <a:buFont typeface="Wingdings" pitchFamily="2" charset="2"/>
              <a:buChar char="Ø"/>
            </a:pPr>
            <a:r>
              <a:rPr lang="en-AU" sz="2400" dirty="0" smtClean="0"/>
              <a:t>If significant % of fund assets are invested – comments in Management Letter will need to be made</a:t>
            </a:r>
          </a:p>
          <a:p>
            <a:pPr marL="814388" lvl="1" indent="-457200">
              <a:spcBef>
                <a:spcPts val="1200"/>
              </a:spcBef>
              <a:buFont typeface="Wingdings" pitchFamily="2" charset="2"/>
              <a:buChar char="Ø"/>
            </a:pPr>
            <a:r>
              <a:rPr lang="en-AU" sz="2400" dirty="0" smtClean="0"/>
              <a:t>Trust deed requirement</a:t>
            </a:r>
          </a:p>
          <a:p>
            <a:pPr marL="814388" lvl="1" indent="-457200">
              <a:spcBef>
                <a:spcPts val="1200"/>
              </a:spcBef>
              <a:buFont typeface="Wingdings" pitchFamily="2" charset="2"/>
              <a:buChar char="Ø"/>
            </a:pPr>
            <a:r>
              <a:rPr lang="en-AU" sz="2400" dirty="0" smtClean="0"/>
              <a:t>Separation of assets – personal Vs SMSF wallet</a:t>
            </a:r>
          </a:p>
          <a:p>
            <a:pPr marL="814388" lvl="1" indent="-457200">
              <a:spcBef>
                <a:spcPts val="1200"/>
              </a:spcBef>
              <a:buFont typeface="Wingdings" pitchFamily="2" charset="2"/>
              <a:buChar char="Ø"/>
            </a:pPr>
            <a:r>
              <a:rPr lang="en-AU" sz="2400" dirty="0" smtClean="0"/>
              <a:t>Sole Purpose test – Contraventions – if trustee benefits personally</a:t>
            </a:r>
          </a:p>
          <a:p>
            <a:pPr marL="814388" lvl="1" indent="-457200">
              <a:spcBef>
                <a:spcPts val="1200"/>
              </a:spcBef>
              <a:buFont typeface="Wingdings" pitchFamily="2" charset="2"/>
              <a:buChar char="Ø"/>
            </a:pPr>
            <a:r>
              <a:rPr lang="en-AU" sz="2400" dirty="0" smtClean="0"/>
              <a:t>SIS Act Section 52B (2) (b) Trustees prudent person responsibility </a:t>
            </a:r>
          </a:p>
          <a:p>
            <a:pPr marL="777240" lvl="1" indent="-457200">
              <a:buNone/>
            </a:pPr>
            <a:endParaRPr lang="en-AU" sz="2400" dirty="0" smtClean="0"/>
          </a:p>
          <a:p>
            <a:pPr marL="777240" lvl="1" indent="-457200">
              <a:buNone/>
            </a:pPr>
            <a:endParaRPr lang="en-AU" dirty="0" smtClean="0"/>
          </a:p>
          <a:p>
            <a:pPr marL="0" indent="0">
              <a:buNone/>
            </a:pPr>
            <a:endParaRPr lang="en-US" dirty="0" smtClean="0"/>
          </a:p>
        </p:txBody>
      </p:sp>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pic>
        <p:nvPicPr>
          <p:cNvPr id="5" name="Picture 4" descr="manoj 150 width.jpg"/>
          <p:cNvPicPr>
            <a:picLocks noChangeAspect="1"/>
          </p:cNvPicPr>
          <p:nvPr/>
        </p:nvPicPr>
        <p:blipFill>
          <a:blip r:embed="rId9" cstate="print"/>
          <a:stretch>
            <a:fillRect/>
          </a:stretch>
        </p:blipFill>
        <p:spPr>
          <a:xfrm>
            <a:off x="7308304" y="1844824"/>
            <a:ext cx="1656184" cy="18669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990600"/>
            <a:ext cx="7315200" cy="1371600"/>
          </a:xfrm>
        </p:spPr>
        <p:txBody>
          <a:bodyPr>
            <a:normAutofit/>
          </a:bodyPr>
          <a:lstStyle/>
          <a:p>
            <a:r>
              <a:rPr lang="en-US" sz="2800" b="0" dirty="0" smtClean="0"/>
              <a:t>How to audit an SMSF’s who have invested Crypto Currency</a:t>
            </a:r>
            <a:endParaRPr lang="en-US" sz="2800" b="0" dirty="0"/>
          </a:p>
        </p:txBody>
      </p:sp>
      <p:sp>
        <p:nvSpPr>
          <p:cNvPr id="3" name="Content Placeholder 2"/>
          <p:cNvSpPr>
            <a:spLocks noGrp="1"/>
          </p:cNvSpPr>
          <p:nvPr>
            <p:ph type="body" idx="1"/>
          </p:nvPr>
        </p:nvSpPr>
        <p:spPr>
          <a:xfrm>
            <a:off x="1115616" y="2564904"/>
            <a:ext cx="6858000" cy="2671936"/>
          </a:xfrm>
        </p:spPr>
        <p:txBody>
          <a:bodyPr>
            <a:noAutofit/>
          </a:bodyPr>
          <a:lstStyle/>
          <a:p>
            <a:pPr marL="457200" lvl="0" indent="-457200" algn="l">
              <a:buFont typeface="+mj-lt"/>
              <a:buAutoNum type="arabicPeriod"/>
            </a:pPr>
            <a:endParaRPr lang="en-US" dirty="0" smtClean="0"/>
          </a:p>
          <a:p>
            <a:pPr marL="457200" lvl="0" indent="-457200" algn="l">
              <a:buFont typeface="+mj-lt"/>
              <a:buAutoNum type="arabicPeriod"/>
            </a:pPr>
            <a:r>
              <a:rPr lang="en-US" dirty="0" smtClean="0">
                <a:solidFill>
                  <a:schemeClr val="tx1"/>
                </a:solidFill>
              </a:rPr>
              <a:t>What is Crypto Currency</a:t>
            </a:r>
          </a:p>
          <a:p>
            <a:pPr marL="457200" lvl="0" indent="-457200" algn="l">
              <a:buFont typeface="+mj-lt"/>
              <a:buAutoNum type="arabicPeriod"/>
            </a:pPr>
            <a:endParaRPr lang="en-US" dirty="0" smtClean="0">
              <a:solidFill>
                <a:schemeClr val="tx1"/>
              </a:solidFill>
            </a:endParaRPr>
          </a:p>
          <a:p>
            <a:pPr marL="457200" lvl="0" indent="-457200" algn="l">
              <a:buFont typeface="+mj-lt"/>
              <a:buAutoNum type="arabicPeriod"/>
            </a:pPr>
            <a:r>
              <a:rPr lang="en-US" dirty="0" smtClean="0">
                <a:solidFill>
                  <a:schemeClr val="tx1"/>
                </a:solidFill>
              </a:rPr>
              <a:t>Super Law Issues in Crypto Currency investments  </a:t>
            </a:r>
          </a:p>
          <a:p>
            <a:pPr marL="457200" lvl="0" indent="-457200" algn="l">
              <a:buFont typeface="+mj-lt"/>
              <a:buAutoNum type="arabicPeriod"/>
            </a:pPr>
            <a:endParaRPr lang="en-US" dirty="0" smtClean="0">
              <a:solidFill>
                <a:schemeClr val="tx1"/>
              </a:solidFill>
            </a:endParaRPr>
          </a:p>
          <a:p>
            <a:pPr marL="457200" lvl="0" indent="-457200" algn="l">
              <a:buFont typeface="+mj-lt"/>
              <a:buAutoNum type="arabicPeriod"/>
            </a:pPr>
            <a:r>
              <a:rPr lang="en-US" dirty="0" smtClean="0">
                <a:solidFill>
                  <a:schemeClr val="tx1"/>
                </a:solidFill>
              </a:rPr>
              <a:t>ASIC and ATO’s concerns </a:t>
            </a:r>
          </a:p>
          <a:p>
            <a:pPr marL="457200" lvl="0" indent="-457200" algn="l">
              <a:buFont typeface="+mj-lt"/>
              <a:buAutoNum type="arabicPeriod"/>
            </a:pPr>
            <a:endParaRPr lang="en-US" dirty="0" smtClean="0">
              <a:solidFill>
                <a:schemeClr val="tx1"/>
              </a:solidFill>
            </a:endParaRPr>
          </a:p>
          <a:p>
            <a:pPr marL="457200" lvl="0" indent="-457200" algn="l">
              <a:buFont typeface="+mj-lt"/>
              <a:buAutoNum type="arabicPeriod"/>
            </a:pPr>
            <a:r>
              <a:rPr lang="en-US" dirty="0" smtClean="0">
                <a:solidFill>
                  <a:schemeClr val="tx1"/>
                </a:solidFill>
              </a:rPr>
              <a:t>How to audit these  investments   </a:t>
            </a:r>
          </a:p>
        </p:txBody>
      </p:sp>
      <p:pic>
        <p:nvPicPr>
          <p:cNvPr id="4" name="Picture 3" descr="logo -trustdeed.png"/>
          <p:cNvPicPr>
            <a:picLocks noChangeAspect="1"/>
          </p:cNvPicPr>
          <p:nvPr/>
        </p:nvPicPr>
        <p:blipFill>
          <a:blip r:embed="rId3" cstate="print"/>
          <a:stretch>
            <a:fillRect/>
          </a:stretch>
        </p:blipFill>
        <p:spPr>
          <a:xfrm>
            <a:off x="6084168" y="188640"/>
            <a:ext cx="2786063" cy="561975"/>
          </a:xfrm>
          <a:prstGeom prst="rect">
            <a:avLst/>
          </a:prstGeom>
        </p:spPr>
      </p:pic>
    </p:spTree>
    <p:extLst>
      <p:ext uri="{BB962C8B-B14F-4D97-AF65-F5344CB8AC3E}">
        <p14:creationId xmlns="" xmlns:p14="http://schemas.microsoft.com/office/powerpoint/2010/main" val="3332817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Audio</a:t>
            </a:r>
            <a:endParaRPr lang="en-AU" sz="2800" dirty="0"/>
          </a:p>
        </p:txBody>
      </p:sp>
      <p:pic>
        <p:nvPicPr>
          <p:cNvPr id="4" name="Content Placeholder 3" descr="go to webinar 2 (1).jpg"/>
          <p:cNvPicPr>
            <a:picLocks noGrp="1" noChangeAspect="1"/>
          </p:cNvPicPr>
          <p:nvPr>
            <p:ph idx="1"/>
          </p:nvPr>
        </p:nvPicPr>
        <p:blipFill>
          <a:blip r:embed="rId2" cstate="print"/>
          <a:stretch>
            <a:fillRect/>
          </a:stretch>
        </p:blipFill>
        <p:spPr>
          <a:xfrm>
            <a:off x="5600700" y="1905000"/>
            <a:ext cx="1598896" cy="4127500"/>
          </a:xfrm>
        </p:spPr>
      </p:pic>
      <p:sp>
        <p:nvSpPr>
          <p:cNvPr id="6" name="TextBox 5"/>
          <p:cNvSpPr txBox="1"/>
          <p:nvPr/>
        </p:nvSpPr>
        <p:spPr>
          <a:xfrm>
            <a:off x="1143000" y="2590800"/>
            <a:ext cx="3646063" cy="1477328"/>
          </a:xfrm>
          <a:prstGeom prst="rect">
            <a:avLst/>
          </a:prstGeom>
          <a:noFill/>
        </p:spPr>
        <p:txBody>
          <a:bodyPr wrap="none" rtlCol="0">
            <a:spAutoFit/>
          </a:bodyPr>
          <a:lstStyle/>
          <a:p>
            <a:r>
              <a:rPr lang="en-AU" dirty="0" smtClean="0"/>
              <a:t>If Computer sound is not audio able</a:t>
            </a:r>
          </a:p>
          <a:p>
            <a:endParaRPr lang="en-AU" dirty="0" smtClean="0"/>
          </a:p>
          <a:p>
            <a:pPr marL="342900" indent="-342900">
              <a:buFont typeface="+mj-lt"/>
              <a:buAutoNum type="arabicPeriod"/>
            </a:pPr>
            <a:r>
              <a:rPr lang="en-AU" dirty="0" smtClean="0"/>
              <a:t>Phone the number on your panel</a:t>
            </a:r>
          </a:p>
          <a:p>
            <a:pPr marL="342900" indent="-342900">
              <a:buFont typeface="+mj-lt"/>
              <a:buAutoNum type="arabicPeriod"/>
            </a:pPr>
            <a:r>
              <a:rPr lang="en-AU" dirty="0" smtClean="0"/>
              <a:t>Enter Access Code</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Hand Out </a:t>
            </a:r>
            <a:endParaRPr lang="en-AU" sz="2800" dirty="0"/>
          </a:p>
        </p:txBody>
      </p:sp>
      <p:pic>
        <p:nvPicPr>
          <p:cNvPr id="4" name="Content Placeholder 3" descr="go to webinar 3.jpg"/>
          <p:cNvPicPr>
            <a:picLocks noGrp="1" noChangeAspect="1"/>
          </p:cNvPicPr>
          <p:nvPr>
            <p:ph idx="1"/>
          </p:nvPr>
        </p:nvPicPr>
        <p:blipFill>
          <a:blip r:embed="rId2" cstate="print"/>
          <a:stretch>
            <a:fillRect/>
          </a:stretch>
        </p:blipFill>
        <p:spPr>
          <a:xfrm>
            <a:off x="5715000" y="1371600"/>
            <a:ext cx="1598896" cy="4127500"/>
          </a:xfrm>
        </p:spPr>
      </p:pic>
      <p:sp>
        <p:nvSpPr>
          <p:cNvPr id="5" name="TextBox 4"/>
          <p:cNvSpPr txBox="1"/>
          <p:nvPr/>
        </p:nvSpPr>
        <p:spPr>
          <a:xfrm>
            <a:off x="1314450" y="2514600"/>
            <a:ext cx="4437818" cy="923330"/>
          </a:xfrm>
          <a:prstGeom prst="rect">
            <a:avLst/>
          </a:prstGeom>
          <a:noFill/>
        </p:spPr>
        <p:txBody>
          <a:bodyPr wrap="none" rtlCol="0">
            <a:spAutoFit/>
          </a:bodyPr>
          <a:lstStyle/>
          <a:p>
            <a:r>
              <a:rPr lang="en-AU" dirty="0" smtClean="0"/>
              <a:t>Copy of this Presentation can be downloaded</a:t>
            </a:r>
          </a:p>
          <a:p>
            <a:r>
              <a:rPr lang="en-AU" dirty="0" smtClean="0"/>
              <a:t>From the Panel</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House Keeping – Questions on this Presentation</a:t>
            </a:r>
            <a:endParaRPr lang="en-AU" sz="2800" dirty="0"/>
          </a:p>
        </p:txBody>
      </p:sp>
      <p:pic>
        <p:nvPicPr>
          <p:cNvPr id="4" name="Content Placeholder 3" descr="go to webinar 4.jpg"/>
          <p:cNvPicPr>
            <a:picLocks noGrp="1" noChangeAspect="1"/>
          </p:cNvPicPr>
          <p:nvPr>
            <p:ph idx="1"/>
          </p:nvPr>
        </p:nvPicPr>
        <p:blipFill>
          <a:blip r:embed="rId2" cstate="print"/>
          <a:stretch>
            <a:fillRect/>
          </a:stretch>
        </p:blipFill>
        <p:spPr>
          <a:xfrm>
            <a:off x="5486400" y="1752600"/>
            <a:ext cx="1598896" cy="4127500"/>
          </a:xfrm>
        </p:spPr>
      </p:pic>
      <p:sp>
        <p:nvSpPr>
          <p:cNvPr id="5" name="TextBox 4"/>
          <p:cNvSpPr txBox="1"/>
          <p:nvPr/>
        </p:nvSpPr>
        <p:spPr>
          <a:xfrm>
            <a:off x="914400" y="2667000"/>
            <a:ext cx="4580036" cy="1477328"/>
          </a:xfrm>
          <a:prstGeom prst="rect">
            <a:avLst/>
          </a:prstGeom>
          <a:noFill/>
        </p:spPr>
        <p:txBody>
          <a:bodyPr wrap="none" rtlCol="0">
            <a:spAutoFit/>
          </a:bodyPr>
          <a:lstStyle/>
          <a:p>
            <a:r>
              <a:rPr lang="en-AU" dirty="0" smtClean="0"/>
              <a:t>If you have any Questions on this Presentation </a:t>
            </a:r>
          </a:p>
          <a:p>
            <a:pPr marL="342900" indent="-342900">
              <a:buFont typeface="+mj-lt"/>
              <a:buAutoNum type="arabicPeriod"/>
            </a:pPr>
            <a:r>
              <a:rPr lang="en-AU" dirty="0" smtClean="0"/>
              <a:t>Type in your questions in the panel</a:t>
            </a:r>
          </a:p>
          <a:p>
            <a:pPr marL="342900" indent="-342900">
              <a:buFont typeface="+mj-lt"/>
              <a:buAutoNum type="arabicPeriod"/>
            </a:pPr>
            <a:r>
              <a:rPr lang="en-AU" dirty="0" smtClean="0"/>
              <a:t>Speaker will answer all your questions </a:t>
            </a:r>
          </a:p>
          <a:p>
            <a:pPr marL="342900" indent="-342900"/>
            <a:r>
              <a:rPr lang="en-AU" dirty="0" smtClean="0"/>
              <a:t>         after the presentation</a:t>
            </a:r>
          </a:p>
          <a:p>
            <a:endParaRPr lang="en-A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304800"/>
            <a:ext cx="7132320" cy="710184"/>
          </a:xfrm>
        </p:spPr>
        <p:txBody>
          <a:bodyPr>
            <a:normAutofit/>
          </a:bodyPr>
          <a:lstStyle/>
          <a:p>
            <a:pPr algn="l"/>
            <a:r>
              <a:rPr lang="en-US" sz="2800" dirty="0" smtClean="0"/>
              <a:t>Legal &amp; Financial Disclaimer &amp; Disclosure </a:t>
            </a:r>
            <a:endParaRPr lang="en-US" sz="2800" dirty="0"/>
          </a:p>
        </p:txBody>
      </p:sp>
      <p:sp>
        <p:nvSpPr>
          <p:cNvPr id="3" name="Content Placeholder 2"/>
          <p:cNvSpPr>
            <a:spLocks noGrp="1"/>
          </p:cNvSpPr>
          <p:nvPr>
            <p:ph idx="1"/>
          </p:nvPr>
        </p:nvSpPr>
        <p:spPr>
          <a:xfrm>
            <a:off x="857250" y="1295400"/>
            <a:ext cx="7132320" cy="4419600"/>
          </a:xfrm>
        </p:spPr>
        <p:txBody>
          <a:bodyPr>
            <a:normAutofit/>
          </a:bodyPr>
          <a:lstStyle/>
          <a:p>
            <a:pPr marL="0" indent="0">
              <a:buNone/>
            </a:pPr>
            <a:endParaRPr lang="en-AU" dirty="0" smtClean="0"/>
          </a:p>
          <a:p>
            <a:pPr marL="0" indent="0">
              <a:buNone/>
            </a:pPr>
            <a:endParaRPr lang="en-AU" dirty="0" smtClean="0"/>
          </a:p>
          <a:p>
            <a:pPr marL="0" indent="0">
              <a:buNone/>
            </a:pPr>
            <a:endParaRPr lang="en-AU"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sp>
        <p:nvSpPr>
          <p:cNvPr id="6" name="Rectangle 5"/>
          <p:cNvSpPr/>
          <p:nvPr/>
        </p:nvSpPr>
        <p:spPr>
          <a:xfrm>
            <a:off x="899592" y="1412776"/>
            <a:ext cx="7200900" cy="4247317"/>
          </a:xfrm>
          <a:prstGeom prst="rect">
            <a:avLst/>
          </a:prstGeom>
        </p:spPr>
        <p:txBody>
          <a:bodyPr wrap="square">
            <a:spAutoFit/>
          </a:bodyPr>
          <a:lstStyle/>
          <a:p>
            <a:r>
              <a:rPr lang="en-AU" sz="1000" i="1" dirty="0" smtClean="0"/>
              <a:t>In providing the below information, neither Manoj Abichandani  (presenter) or an employee of Deed Dot Com Dot Au Pty Ltd is providing any financial or Legal advice as any Financial advice is based on the information provided by you  with regard to your financial needs and objectives. The information below  is intended to provide only broad, general guidelines which may be helpful in assessing and making decisions about financial products and general information which is available elsewhere that may help meet your financial needs and objectives. This material may also contain general educational topics about investing, legal and financial matters. It is most important that you understand that your actual experience will differ from these illustrations and examples. </a:t>
            </a:r>
          </a:p>
          <a:p>
            <a:endParaRPr lang="en-AU" sz="1000" i="1" dirty="0" smtClean="0"/>
          </a:p>
          <a:p>
            <a:r>
              <a:rPr lang="en-AU" sz="1000" i="1" dirty="0" smtClean="0"/>
              <a:t>That is why you should consult an appropriately qualified financial planner, legal advisor or Estate planner, who can assess your situation with updated data and assumptions on a periodic basis. Information provided here is not intended to be investment advice or a projection of future investment performance. No one can foresee the future and, it is not a projection of the potential return of any investment, nor is it a projection of future inflation rates or the state of the world or domestic economy. You should seek the guidance of a financial or investment professional before proceeding with any investment decision or any super contribution or set up Decision. Our examples and illustration does not contain your income tax calculations and legal concepts; it does not constitute tax or legal Advice. These illustration may require the guidance of a tax, legal  or accounting adviser.</a:t>
            </a:r>
          </a:p>
          <a:p>
            <a:r>
              <a:rPr lang="en-AU" sz="1000" i="1" dirty="0" smtClean="0"/>
              <a:t> </a:t>
            </a:r>
          </a:p>
          <a:p>
            <a:r>
              <a:rPr lang="en-AU" sz="1000" i="1" dirty="0" smtClean="0"/>
              <a:t>In creating the illustration certain assumptions were made with respect to investment returns, the economy, and home loan interest rates . The reports and graphics included are directly dependent on the quality and the accuracy of the data and assumptions (including rates of return and future interest rates) . Where future rates of return are assumed, these returns do not reflect the fees and charges associated with Investments, which would reduce the results. You are encouraged to review and consider performance information, which you can request from your investment professional and other securities advisor who may recommended asset/s that may be referenced in this material when assuming any future rates of return for any super contributions  &amp; investment.</a:t>
            </a:r>
          </a:p>
          <a:p>
            <a:endParaRPr lang="en-AU" sz="1000" i="1" dirty="0" smtClean="0"/>
          </a:p>
          <a:p>
            <a:r>
              <a:rPr lang="en-AU" sz="1000" i="1" dirty="0" smtClean="0"/>
              <a:t>Keep in mind that past performance is not a guarantee of future results. A prospectus or PDS must be read carefully when considering any investment in securities or super contribution in a fund. </a:t>
            </a:r>
          </a:p>
          <a:p>
            <a:endParaRPr lang="en-AU" sz="1000" i="1" dirty="0" smtClean="0"/>
          </a:p>
          <a:p>
            <a:r>
              <a:rPr lang="en-AU" sz="1000" i="1" dirty="0" smtClean="0"/>
              <a:t>No liability is assumed resulting from the use of the information contained in this financial  presentation and the examples used  Responsibilities for financial decisions are exclusively in hand of the viewer and not in hands of  the presenter.</a:t>
            </a:r>
            <a:endParaRPr lang="en-AU" sz="1000" i="1" dirty="0"/>
          </a:p>
        </p:txBody>
      </p:sp>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57200"/>
            <a:ext cx="7132320" cy="710184"/>
          </a:xfrm>
        </p:spPr>
        <p:txBody>
          <a:bodyPr>
            <a:normAutofit/>
          </a:bodyPr>
          <a:lstStyle/>
          <a:p>
            <a:pPr algn="l"/>
            <a:r>
              <a:rPr lang="en-US" sz="2800" dirty="0" smtClean="0"/>
              <a:t>Crypto Currency – In Nut shell </a:t>
            </a:r>
            <a:endParaRPr lang="en-US" sz="2800" dirty="0"/>
          </a:p>
        </p:txBody>
      </p:sp>
      <p:sp>
        <p:nvSpPr>
          <p:cNvPr id="3" name="Content Placeholder 2"/>
          <p:cNvSpPr>
            <a:spLocks noGrp="1"/>
          </p:cNvSpPr>
          <p:nvPr>
            <p:ph idx="1"/>
          </p:nvPr>
        </p:nvSpPr>
        <p:spPr>
          <a:xfrm>
            <a:off x="685800" y="1676400"/>
            <a:ext cx="7126560" cy="3962400"/>
          </a:xfrm>
        </p:spPr>
        <p:txBody>
          <a:bodyPr>
            <a:normAutofit/>
          </a:bodyPr>
          <a:lstStyle/>
          <a:p>
            <a:pPr marL="0" indent="0">
              <a:spcBef>
                <a:spcPts val="1200"/>
              </a:spcBef>
            </a:pPr>
            <a:r>
              <a:rPr lang="en-US" sz="2000" dirty="0" smtClean="0"/>
              <a:t> Digital or Fool’s Gold</a:t>
            </a:r>
          </a:p>
          <a:p>
            <a:pPr marL="0" indent="0">
              <a:spcBef>
                <a:spcPts val="1200"/>
              </a:spcBef>
            </a:pPr>
            <a:r>
              <a:rPr lang="en-AU" sz="2000" dirty="0" smtClean="0"/>
              <a:t> Exceptional returns</a:t>
            </a:r>
          </a:p>
          <a:p>
            <a:pPr marL="0" indent="0">
              <a:spcBef>
                <a:spcPts val="1200"/>
              </a:spcBef>
            </a:pPr>
            <a:r>
              <a:rPr lang="en-AU" sz="2000" dirty="0" smtClean="0"/>
              <a:t> $10,000 of </a:t>
            </a:r>
            <a:r>
              <a:rPr lang="en-AU" sz="2000" dirty="0" err="1" smtClean="0"/>
              <a:t>Bitcoin</a:t>
            </a:r>
            <a:r>
              <a:rPr lang="en-AU" sz="2000" dirty="0" smtClean="0"/>
              <a:t> in 2011 is worth $30 million today</a:t>
            </a:r>
            <a:endParaRPr lang="en-US" sz="2000" dirty="0" smtClean="0"/>
          </a:p>
          <a:p>
            <a:pPr marL="0" indent="0">
              <a:spcBef>
                <a:spcPts val="1200"/>
              </a:spcBef>
            </a:pPr>
            <a:r>
              <a:rPr lang="en-US" sz="2000" dirty="0" smtClean="0"/>
              <a:t> SMSF are investing in Crypto Currency</a:t>
            </a:r>
          </a:p>
          <a:p>
            <a:pPr marL="0" indent="0">
              <a:spcBef>
                <a:spcPts val="1200"/>
              </a:spcBef>
            </a:pPr>
            <a:r>
              <a:rPr lang="en-US" sz="2000" dirty="0" smtClean="0"/>
              <a:t> Crypto are not regulated -</a:t>
            </a:r>
            <a:r>
              <a:rPr lang="en-AU" sz="2000" dirty="0" smtClean="0"/>
              <a:t> barter system without borders</a:t>
            </a:r>
            <a:endParaRPr lang="en-US" sz="2000" dirty="0" smtClean="0"/>
          </a:p>
          <a:p>
            <a:pPr marL="0" indent="0">
              <a:spcBef>
                <a:spcPts val="1200"/>
              </a:spcBef>
            </a:pPr>
            <a:r>
              <a:rPr lang="en-US" sz="2000" dirty="0" smtClean="0"/>
              <a:t> Audit of SMSF will need to be done and these assets valued</a:t>
            </a:r>
          </a:p>
          <a:p>
            <a:pPr marL="0" indent="0">
              <a:spcBef>
                <a:spcPts val="1200"/>
              </a:spcBef>
            </a:pPr>
            <a:r>
              <a:rPr lang="en-US" sz="2000" dirty="0" smtClean="0"/>
              <a:t> Challenges ahead of SMSF Auditors</a:t>
            </a:r>
          </a:p>
          <a:p>
            <a:pPr marL="0" indent="0"/>
            <a:endParaRPr lang="en-US" dirty="0" smtClean="0"/>
          </a:p>
          <a:p>
            <a:pPr marL="0" indent="0"/>
            <a:endParaRPr lang="en-US" dirty="0" smtClean="0"/>
          </a:p>
          <a:p>
            <a:pPr marL="0" indent="0">
              <a:buNone/>
            </a:pPr>
            <a:endParaRPr lang="en-US" dirty="0" smtClean="0"/>
          </a:p>
          <a:p>
            <a:pPr marL="0" indent="0">
              <a:buNone/>
            </a:pPr>
            <a:endParaRPr lang="en-US" dirty="0" smtClean="0"/>
          </a:p>
        </p:txBody>
      </p:sp>
      <p:pic>
        <p:nvPicPr>
          <p:cNvPr id="4" name="Picture 3" descr="logo -trustdeed.png"/>
          <p:cNvPicPr>
            <a:picLocks noChangeAspect="1"/>
          </p:cNvPicPr>
          <p:nvPr/>
        </p:nvPicPr>
        <p:blipFill>
          <a:blip r:embed="rId3" cstate="print"/>
          <a:stretch>
            <a:fillRect/>
          </a:stretch>
        </p:blipFill>
        <p:spPr>
          <a:xfrm>
            <a:off x="0" y="5867401"/>
            <a:ext cx="2786063" cy="561975"/>
          </a:xfrm>
          <a:prstGeom prst="rect">
            <a:avLst/>
          </a:prstGeom>
        </p:spPr>
      </p:pic>
      <p:pic>
        <p:nvPicPr>
          <p:cNvPr id="7" name="Picture 6" descr="logo-online SMSF audit.png"/>
          <p:cNvPicPr>
            <a:picLocks noChangeAspect="1"/>
          </p:cNvPicPr>
          <p:nvPr/>
        </p:nvPicPr>
        <p:blipFill>
          <a:blip r:embed="rId4" cstate="print"/>
          <a:stretch>
            <a:fillRect/>
          </a:stretch>
        </p:blipFill>
        <p:spPr>
          <a:xfrm>
            <a:off x="6858000" y="5867401"/>
            <a:ext cx="2071688" cy="542925"/>
          </a:xfrm>
          <a:prstGeom prst="rect">
            <a:avLst/>
          </a:prstGeom>
        </p:spPr>
      </p:pic>
      <p:pic>
        <p:nvPicPr>
          <p:cNvPr id="6" name="Picture 5" descr="Nutshell.jpg"/>
          <p:cNvPicPr>
            <a:picLocks noChangeAspect="1"/>
          </p:cNvPicPr>
          <p:nvPr/>
        </p:nvPicPr>
        <p:blipFill>
          <a:blip r:embed="rId5" cstate="print"/>
          <a:stretch>
            <a:fillRect/>
          </a:stretch>
        </p:blipFill>
        <p:spPr>
          <a:xfrm>
            <a:off x="6515100" y="1"/>
            <a:ext cx="2628900" cy="2428439"/>
          </a:xfrm>
          <a:prstGeom prst="rect">
            <a:avLst/>
          </a:prstGeom>
        </p:spPr>
      </p:pic>
    </p:spTree>
    <p:extLst>
      <p:ext uri="{BB962C8B-B14F-4D97-AF65-F5344CB8AC3E}">
        <p14:creationId xmlns="" xmlns:p14="http://schemas.microsoft.com/office/powerpoint/2010/main" val="576639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t>Current Situation</a:t>
            </a:r>
            <a:endParaRPr lang="en-AU" sz="2800" dirty="0"/>
          </a:p>
        </p:txBody>
      </p:sp>
      <p:sp>
        <p:nvSpPr>
          <p:cNvPr id="3" name="Content Placeholder 2"/>
          <p:cNvSpPr>
            <a:spLocks noGrp="1"/>
          </p:cNvSpPr>
          <p:nvPr>
            <p:ph idx="1"/>
          </p:nvPr>
        </p:nvSpPr>
        <p:spPr/>
        <p:txBody>
          <a:bodyPr>
            <a:normAutofit fontScale="70000" lnSpcReduction="20000"/>
          </a:bodyPr>
          <a:lstStyle/>
          <a:p>
            <a:pPr>
              <a:lnSpc>
                <a:spcPct val="120000"/>
              </a:lnSpc>
              <a:spcBef>
                <a:spcPts val="1200"/>
              </a:spcBef>
            </a:pPr>
            <a:r>
              <a:rPr lang="en-AU" sz="2600" dirty="0" smtClean="0"/>
              <a:t>US Will Bring 30 Countries Together to Combat Illicit Use of Crypto, Says Biden</a:t>
            </a:r>
          </a:p>
          <a:p>
            <a:pPr>
              <a:lnSpc>
                <a:spcPct val="120000"/>
              </a:lnSpc>
              <a:spcBef>
                <a:spcPts val="1200"/>
              </a:spcBef>
            </a:pPr>
            <a:r>
              <a:rPr lang="en-AU" sz="2600" dirty="0" smtClean="0"/>
              <a:t>A week ago China, </a:t>
            </a:r>
            <a:r>
              <a:rPr lang="en-AU" sz="2600" dirty="0" smtClean="0">
                <a:hlinkClick r:id="rId2"/>
              </a:rPr>
              <a:t>declared all </a:t>
            </a:r>
            <a:r>
              <a:rPr lang="en-AU" sz="2600" dirty="0" err="1" smtClean="0">
                <a:hlinkClick r:id="rId2"/>
              </a:rPr>
              <a:t>cryptocurrency</a:t>
            </a:r>
            <a:r>
              <a:rPr lang="en-AU" sz="2600" dirty="0" smtClean="0">
                <a:hlinkClick r:id="rId2"/>
              </a:rPr>
              <a:t> transactions illegal</a:t>
            </a:r>
            <a:r>
              <a:rPr lang="en-AU" sz="2600" dirty="0" smtClean="0"/>
              <a:t> </a:t>
            </a:r>
          </a:p>
          <a:p>
            <a:pPr>
              <a:lnSpc>
                <a:spcPct val="120000"/>
              </a:lnSpc>
              <a:spcBef>
                <a:spcPts val="1200"/>
              </a:spcBef>
            </a:pPr>
            <a:r>
              <a:rPr lang="en-AU" sz="2600" dirty="0" smtClean="0"/>
              <a:t>SEC wants the </a:t>
            </a:r>
            <a:r>
              <a:rPr lang="en-AU" sz="2600" dirty="0" smtClean="0">
                <a:solidFill>
                  <a:srgbClr val="FF0000"/>
                </a:solidFill>
              </a:rPr>
              <a:t>power to regulate crypto assets </a:t>
            </a:r>
            <a:r>
              <a:rPr lang="en-AU" sz="2600" dirty="0" smtClean="0"/>
              <a:t>as securities, arguing that the sector is rife with fraud, scams and abuses.</a:t>
            </a:r>
          </a:p>
          <a:p>
            <a:pPr>
              <a:lnSpc>
                <a:spcPct val="120000"/>
              </a:lnSpc>
              <a:spcBef>
                <a:spcPts val="1200"/>
              </a:spcBef>
            </a:pPr>
            <a:r>
              <a:rPr lang="en-AU" sz="2600" dirty="0" smtClean="0"/>
              <a:t>China, </a:t>
            </a:r>
            <a:r>
              <a:rPr lang="en-AU" sz="2600" dirty="0" smtClean="0">
                <a:hlinkClick r:id="rId3"/>
              </a:rPr>
              <a:t>which is well down the tracks of issuing a digital </a:t>
            </a:r>
            <a:r>
              <a:rPr lang="en-AU" sz="2600" dirty="0" err="1" smtClean="0">
                <a:hlinkClick r:id="rId3"/>
              </a:rPr>
              <a:t>yuan</a:t>
            </a:r>
            <a:r>
              <a:rPr lang="en-AU" sz="2600" dirty="0" smtClean="0"/>
              <a:t> – it has been engaged in an advanced pilot program – had previously </a:t>
            </a:r>
            <a:r>
              <a:rPr lang="en-AU" sz="2600" dirty="0" smtClean="0">
                <a:solidFill>
                  <a:srgbClr val="FF0000"/>
                </a:solidFill>
              </a:rPr>
              <a:t>banned crypto mining, which is extremely energy-intensive</a:t>
            </a:r>
            <a:r>
              <a:rPr lang="en-AU" sz="2600" dirty="0" smtClean="0"/>
              <a:t>.</a:t>
            </a:r>
          </a:p>
          <a:p>
            <a:pPr>
              <a:lnSpc>
                <a:spcPct val="120000"/>
              </a:lnSpc>
              <a:spcBef>
                <a:spcPts val="1200"/>
              </a:spcBef>
            </a:pPr>
            <a:r>
              <a:rPr lang="en-AU" sz="2600" dirty="0" smtClean="0"/>
              <a:t>recent hacking of </a:t>
            </a:r>
            <a:r>
              <a:rPr lang="en-AU" sz="2600" dirty="0" err="1" smtClean="0"/>
              <a:t>Coinbase</a:t>
            </a:r>
            <a:r>
              <a:rPr lang="en-AU" sz="2600" dirty="0" smtClean="0"/>
              <a:t>, one of the largest digital assets exchanges, which resulted in the </a:t>
            </a:r>
            <a:r>
              <a:rPr lang="en-AU" sz="2600" dirty="0" err="1" smtClean="0"/>
              <a:t>cryptocurrencies</a:t>
            </a:r>
            <a:r>
              <a:rPr lang="en-AU" sz="2600" dirty="0" smtClean="0"/>
              <a:t> of more than 6000 customers stolen</a:t>
            </a:r>
          </a:p>
          <a:p>
            <a:pPr>
              <a:lnSpc>
                <a:spcPct val="120000"/>
              </a:lnSpc>
              <a:spcBef>
                <a:spcPts val="1200"/>
              </a:spcBef>
            </a:pPr>
            <a:r>
              <a:rPr lang="en-AU" sz="2400" dirty="0" smtClean="0"/>
              <a:t>The UK set up a taskforce earlier this year to </a:t>
            </a:r>
            <a:r>
              <a:rPr lang="en-AU" sz="2400" dirty="0" smtClean="0">
                <a:hlinkClick r:id="rId4"/>
              </a:rPr>
              <a:t>explore the potential for a “</a:t>
            </a:r>
            <a:r>
              <a:rPr lang="en-AU" sz="2400" dirty="0" err="1" smtClean="0">
                <a:hlinkClick r:id="rId4"/>
              </a:rPr>
              <a:t>Britcoin</a:t>
            </a:r>
            <a:r>
              <a:rPr lang="en-AU" sz="2400" dirty="0" smtClean="0">
                <a:hlinkClick r:id="rId4"/>
              </a:rPr>
              <a:t>,”</a:t>
            </a:r>
            <a:endParaRPr lang="en-AU" sz="2600" dirty="0" smtClean="0"/>
          </a:p>
          <a:p>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1496</Words>
  <Application>Microsoft Office PowerPoint</Application>
  <PresentationFormat>On-screen Show (4:3)</PresentationFormat>
  <Paragraphs>253</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SMSF &amp; Crypto Currency - Good or Bad ! Don't Care - But how do I audit them?</vt:lpstr>
      <vt:lpstr>Our Speaker Today</vt:lpstr>
      <vt:lpstr>How to audit an SMSF’s who have invested Crypto Currency</vt:lpstr>
      <vt:lpstr>House Keeping - Audio</vt:lpstr>
      <vt:lpstr>House Keeping – Hand Out </vt:lpstr>
      <vt:lpstr>House Keeping – Questions on this Presentation</vt:lpstr>
      <vt:lpstr>Legal &amp; Financial Disclaimer &amp; Disclosure </vt:lpstr>
      <vt:lpstr>Crypto Currency – In Nut shell </vt:lpstr>
      <vt:lpstr>Current Situation</vt:lpstr>
      <vt:lpstr>Level playing field</vt:lpstr>
      <vt:lpstr>What is Crypto currency…</vt:lpstr>
      <vt:lpstr>Block Chain - Satoshi Nakamoto</vt:lpstr>
      <vt:lpstr>How to Transact in Crypto</vt:lpstr>
      <vt:lpstr>Issues with Crypto currency</vt:lpstr>
      <vt:lpstr>Crypto currency in your SMSF</vt:lpstr>
      <vt:lpstr>Valuation of Crypto currency </vt:lpstr>
      <vt:lpstr>Fraud risks in SMSF due to Crypto currency</vt:lpstr>
      <vt:lpstr>Financial Advice to SMSF on Crypto</vt:lpstr>
      <vt:lpstr>Sole Purpose test…</vt:lpstr>
      <vt:lpstr>Future issues identified Crypto Investment </vt:lpstr>
      <vt:lpstr>ASIC and ATO…</vt:lpstr>
      <vt:lpstr>CGT Event</vt:lpstr>
      <vt:lpstr>SMSF Audit with Crypto Investment</vt:lpstr>
      <vt:lpstr>SMSF Audit with Crypto Investment </vt:lpstr>
      <vt:lpstr>SMSF Auditor : Fund with Crypto Investment </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21</cp:revision>
  <dcterms:created xsi:type="dcterms:W3CDTF">2021-04-13T01:54:17Z</dcterms:created>
  <dcterms:modified xsi:type="dcterms:W3CDTF">2021-10-05T04:11:02Z</dcterms:modified>
</cp:coreProperties>
</file>